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64"/>
  </p:notesMasterIdLst>
  <p:sldIdLst>
    <p:sldId id="256" r:id="rId2"/>
    <p:sldId id="476" r:id="rId3"/>
    <p:sldId id="519" r:id="rId4"/>
    <p:sldId id="520" r:id="rId5"/>
    <p:sldId id="521" r:id="rId6"/>
    <p:sldId id="522" r:id="rId7"/>
    <p:sldId id="480" r:id="rId8"/>
    <p:sldId id="516" r:id="rId9"/>
    <p:sldId id="523" r:id="rId10"/>
    <p:sldId id="525" r:id="rId11"/>
    <p:sldId id="526" r:id="rId12"/>
    <p:sldId id="527" r:id="rId13"/>
    <p:sldId id="528" r:id="rId14"/>
    <p:sldId id="524" r:id="rId15"/>
    <p:sldId id="518" r:id="rId16"/>
    <p:sldId id="341" r:id="rId17"/>
    <p:sldId id="515" r:id="rId18"/>
    <p:sldId id="482" r:id="rId19"/>
    <p:sldId id="483" r:id="rId20"/>
    <p:sldId id="484" r:id="rId21"/>
    <p:sldId id="485" r:id="rId22"/>
    <p:sldId id="486" r:id="rId23"/>
    <p:sldId id="529" r:id="rId24"/>
    <p:sldId id="530" r:id="rId25"/>
    <p:sldId id="531" r:id="rId26"/>
    <p:sldId id="532" r:id="rId27"/>
    <p:sldId id="541" r:id="rId28"/>
    <p:sldId id="533" r:id="rId29"/>
    <p:sldId id="534" r:id="rId30"/>
    <p:sldId id="535" r:id="rId31"/>
    <p:sldId id="536" r:id="rId32"/>
    <p:sldId id="537" r:id="rId33"/>
    <p:sldId id="512" r:id="rId34"/>
    <p:sldId id="538" r:id="rId35"/>
    <p:sldId id="511" r:id="rId36"/>
    <p:sldId id="539" r:id="rId37"/>
    <p:sldId id="540" r:id="rId38"/>
    <p:sldId id="479" r:id="rId39"/>
    <p:sldId id="488" r:id="rId40"/>
    <p:sldId id="489" r:id="rId41"/>
    <p:sldId id="490" r:id="rId42"/>
    <p:sldId id="502" r:id="rId43"/>
    <p:sldId id="491" r:id="rId44"/>
    <p:sldId id="492" r:id="rId45"/>
    <p:sldId id="517" r:id="rId46"/>
    <p:sldId id="494" r:id="rId47"/>
    <p:sldId id="493" r:id="rId48"/>
    <p:sldId id="495" r:id="rId49"/>
    <p:sldId id="496" r:id="rId50"/>
    <p:sldId id="498" r:id="rId51"/>
    <p:sldId id="497" r:id="rId52"/>
    <p:sldId id="499" r:id="rId53"/>
    <p:sldId id="501" r:id="rId54"/>
    <p:sldId id="503" r:id="rId55"/>
    <p:sldId id="504" r:id="rId56"/>
    <p:sldId id="505" r:id="rId57"/>
    <p:sldId id="506" r:id="rId58"/>
    <p:sldId id="507" r:id="rId59"/>
    <p:sldId id="509" r:id="rId60"/>
    <p:sldId id="508" r:id="rId61"/>
    <p:sldId id="510" r:id="rId62"/>
    <p:sldId id="414" r:id="rId63"/>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8063" autoAdjust="0"/>
  </p:normalViewPr>
  <p:slideViewPr>
    <p:cSldViewPr>
      <p:cViewPr varScale="1">
        <p:scale>
          <a:sx n="49" d="100"/>
          <a:sy n="49" d="100"/>
        </p:scale>
        <p:origin x="1312" y="4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2/22/2024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For next time: think about either adding the Ho and Lee model, or another model of just patient demand as motivation? Something non-game-theoretic. </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E90A4-BA9F-3D0A-CADD-CD5C8C26A8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5F26AE-7A07-8E59-CE8D-770B223D3E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928644-6E0C-A792-FAE2-99538B24B33C}"/>
              </a:ext>
            </a:extLst>
          </p:cNvPr>
          <p:cNvSpPr>
            <a:spLocks noGrp="1"/>
          </p:cNvSpPr>
          <p:nvPr>
            <p:ph type="body" idx="1"/>
          </p:nvPr>
        </p:nvSpPr>
        <p:spPr/>
        <p:txBody>
          <a:bodyPr/>
          <a:lstStyle/>
          <a:p>
            <a:pPr marL="171450" indent="-171450">
              <a:buFont typeface="Arial" panose="020B0604020202020204" pitchFamily="34" charset="0"/>
              <a:buChar char="•"/>
            </a:pPr>
            <a:r>
              <a:rPr lang="en-CA" dirty="0" err="1"/>
              <a:t>Einav</a:t>
            </a:r>
            <a:r>
              <a:rPr lang="en-CA" dirty="0"/>
              <a:t> et al: https://www.aeaweb.org/articles?id=10.1257/aer.103.1.178</a:t>
            </a:r>
          </a:p>
          <a:p>
            <a:pPr marL="171450" indent="-171450">
              <a:buFont typeface="Arial" panose="020B0604020202020204" pitchFamily="34" charset="0"/>
              <a:buChar char="•"/>
            </a:pPr>
            <a:r>
              <a:rPr lang="en-CA" dirty="0"/>
              <a:t>Brown and Jeon: https://economics.smu.edu.sg/sites/economics.smu.edu.sg/files/economics/pdf/Seminar/2019/20191206.pdf</a:t>
            </a:r>
          </a:p>
          <a:p>
            <a:pPr marL="171450" indent="-171450">
              <a:buFont typeface="Arial" panose="020B0604020202020204" pitchFamily="34" charset="0"/>
              <a:buChar char="•"/>
            </a:pPr>
            <a:r>
              <a:rPr lang="en-CA" dirty="0"/>
              <a:t>Ericson et al: https://academic.oup.com/ej/article-abstract/131/634/713/5848190</a:t>
            </a:r>
          </a:p>
          <a:p>
            <a:pPr marL="171450" indent="-171450">
              <a:buFont typeface="Arial" panose="020B0604020202020204" pitchFamily="34" charset="0"/>
              <a:buChar char="•"/>
            </a:pPr>
            <a:r>
              <a:rPr lang="en-CA" dirty="0"/>
              <a:t>Tebaldi et al: https://onlinelibrary.wiley.com/doi/pdf/10.3982/ECTA17215?casa_token=oFnJIjb1_yIAAAAA:_wdz-1Elf_wHiWAGEvk0vxnf7V-Y42Db49FI4wWqBJKDtXRTx2kyd7VbdH4fPZ4dBiNUzbbSulMRkw</a:t>
            </a:r>
          </a:p>
          <a:p>
            <a:pPr marL="171450" indent="-171450">
              <a:buFont typeface="Arial" panose="020B0604020202020204" pitchFamily="34" charset="0"/>
              <a:buChar char="•"/>
            </a:pPr>
            <a:r>
              <a:rPr lang="en-CA" dirty="0" err="1"/>
              <a:t>Marone</a:t>
            </a:r>
            <a:r>
              <a:rPr lang="en-CA" dirty="0"/>
              <a:t> and </a:t>
            </a:r>
            <a:r>
              <a:rPr lang="en-CA" dirty="0" err="1"/>
              <a:t>Sabety</a:t>
            </a:r>
            <a:r>
              <a:rPr lang="en-CA" dirty="0"/>
              <a:t>: https://www.aeaweb.org/articles?id=10.1257/aer.20201073</a:t>
            </a:r>
          </a:p>
          <a:p>
            <a:pPr marL="171450" indent="-171450">
              <a:buFont typeface="Arial" panose="020B0604020202020204" pitchFamily="34" charset="0"/>
              <a:buChar char="•"/>
            </a:pPr>
            <a:r>
              <a:rPr lang="en-CA" dirty="0"/>
              <a:t>Acuna et al: https://link.springer.com/article/10.1007/s10729-021-09577-x</a:t>
            </a:r>
          </a:p>
        </p:txBody>
      </p:sp>
      <p:sp>
        <p:nvSpPr>
          <p:cNvPr id="4" name="Slide Number Placeholder 3">
            <a:extLst>
              <a:ext uri="{FF2B5EF4-FFF2-40B4-BE49-F238E27FC236}">
                <a16:creationId xmlns:a16="http://schemas.microsoft.com/office/drawing/2014/main" id="{FD654727-FEE0-87DD-C4C3-FB7FF2B360A8}"/>
              </a:ext>
            </a:extLst>
          </p:cNvPr>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1299102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EA07A-9E39-6DD1-8DC8-080F8E1B55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B7CF0A-6E29-BC3A-215B-6367768060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DCF9EC-6E79-2115-2B11-36C6A0F67928}"/>
              </a:ext>
            </a:extLst>
          </p:cNvPr>
          <p:cNvSpPr>
            <a:spLocks noGrp="1"/>
          </p:cNvSpPr>
          <p:nvPr>
            <p:ph type="body" idx="1"/>
          </p:nvPr>
        </p:nvSpPr>
        <p:spPr/>
        <p:txBody>
          <a:bodyPr/>
          <a:lstStyle/>
          <a:p>
            <a:r>
              <a:rPr lang="en-CA" dirty="0"/>
              <a:t>* Note that MLE is a subset of GMM with the moment condition that the expectation of the score given the data = 0.</a:t>
            </a:r>
          </a:p>
          <a:p>
            <a:pPr marL="171450" indent="-171450">
              <a:buFont typeface="Arial" panose="020B0604020202020204" pitchFamily="34" charset="0"/>
              <a:buChar char="•"/>
            </a:pPr>
            <a:r>
              <a:rPr lang="en-CA" dirty="0" err="1"/>
              <a:t>Gowisankaran</a:t>
            </a:r>
            <a:r>
              <a:rPr lang="en-CA" dirty="0"/>
              <a:t> et al: https://www.aeaweb.org/articles?id=10.1257/aer.20130223</a:t>
            </a:r>
          </a:p>
          <a:p>
            <a:pPr marL="171450" indent="-171450">
              <a:buFont typeface="Arial" panose="020B0604020202020204" pitchFamily="34" charset="0"/>
              <a:buChar char="•"/>
            </a:pPr>
            <a:r>
              <a:rPr lang="en-CA" dirty="0" err="1"/>
              <a:t>Grennan</a:t>
            </a:r>
            <a:r>
              <a:rPr lang="en-CA" dirty="0"/>
              <a:t> and Town: https://www.aeaweb.org/articles?id=10.1257/aer.20180946</a:t>
            </a:r>
          </a:p>
          <a:p>
            <a:pPr marL="171450" indent="-171450">
              <a:buFont typeface="Arial" panose="020B0604020202020204" pitchFamily="34" charset="0"/>
              <a:buChar char="•"/>
            </a:pPr>
            <a:r>
              <a:rPr lang="en-CA" dirty="0"/>
              <a:t>Yu 2024: https://www.sciencedirect.com/science/article/pii/S0047272724000070?casa_token=uIHMnLz7f8UAAAAA:y3T9eoN6y0x3JjB8jE2oUWCYDzImdx7iZcZcxEHKupBBrjokHGBedPxeNn0JJL1W7Y3fJZnMHg</a:t>
            </a:r>
          </a:p>
        </p:txBody>
      </p:sp>
      <p:sp>
        <p:nvSpPr>
          <p:cNvPr id="4" name="Slide Number Placeholder 3">
            <a:extLst>
              <a:ext uri="{FF2B5EF4-FFF2-40B4-BE49-F238E27FC236}">
                <a16:creationId xmlns:a16="http://schemas.microsoft.com/office/drawing/2014/main" id="{209E6849-CE53-90C7-F1E1-20C6448662FD}"/>
              </a:ext>
            </a:extLst>
          </p:cNvPr>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1304080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Move this to the end of the lecture? You find </a:t>
            </a:r>
            <a:r>
              <a:rPr lang="en-CA"/>
              <a:t>what you’re looking for.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2140536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Focus on provider entry/exit models</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1527946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US, markets are becoming more consolidated over time – in Canada, there’s no real sense of competition in the same sense. Even where competition isn’t as well-defined, you can see trends in consolidation over time in terms of informal markets (where people actually go for care). MDs still respond to these incentives no matter the bigger picture! </a:t>
            </a:r>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4283859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AdvBm"/>
              </a:rPr>
              <a:t>Inverse LOCI = Logit Competition Index, for the Netherlands in 2010. LOCI is a measure of how much competition a firm faces in a differentiated products market. It varies between zero and one, where zero is pure monopoly and one is perfect competition. ~20 percent of hospitals have values of inverse LOCI of 2 or below (e.g., </a:t>
            </a:r>
            <a:r>
              <a:rPr lang="en-US" sz="1800" b="0" i="0" u="none" strike="noStrike" baseline="0" dirty="0" err="1">
                <a:solidFill>
                  <a:srgbClr val="000000"/>
                </a:solidFill>
                <a:latin typeface="AdvBm"/>
              </a:rPr>
              <a:t>duopoloy</a:t>
            </a:r>
            <a:r>
              <a:rPr lang="en-US" sz="1800" b="0" i="0" u="none" strike="noStrike" baseline="0" dirty="0">
                <a:solidFill>
                  <a:srgbClr val="000000"/>
                </a:solidFill>
                <a:latin typeface="AdvBm"/>
              </a:rPr>
              <a:t> or less) . ~50% face competition from the equivalent of a triopoly or less.</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2640783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Key example for Canada: how do changes in public payment models affect decisions to </a:t>
            </a:r>
            <a:r>
              <a:rPr lang="en-CA" sz="1800" b="0" i="0" u="none" strike="noStrike" baseline="0" dirty="0">
                <a:latin typeface="AdvBm"/>
              </a:rPr>
              <a:t>enter, exit, invest, merge, and innovate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64676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AdvBm"/>
              </a:rPr>
              <a:t>Dynamic in the sense that decisions today affect outcomes tomorrow. We present the outline of a simple model that is loosely based on the work of </a:t>
            </a:r>
            <a:r>
              <a:rPr lang="en-US" sz="1800" b="0" i="0" u="none" strike="noStrike" baseline="0" dirty="0" err="1">
                <a:solidFill>
                  <a:srgbClr val="0000FF"/>
                </a:solidFill>
                <a:latin typeface="AdvBm"/>
              </a:rPr>
              <a:t>Gowrisankaran</a:t>
            </a:r>
            <a:r>
              <a:rPr lang="en-US" sz="1800" b="0" i="0" u="none" strike="noStrike" baseline="0" dirty="0">
                <a:solidFill>
                  <a:srgbClr val="0000FF"/>
                </a:solidFill>
                <a:latin typeface="AdvBm"/>
              </a:rPr>
              <a:t> and Town (1997)</a:t>
            </a:r>
            <a:r>
              <a:rPr lang="en-US" sz="1800" b="0" i="0" u="none" strike="noStrike" baseline="0" dirty="0">
                <a:solidFill>
                  <a:srgbClr val="000000"/>
                </a:solidFill>
                <a:latin typeface="AdvBm"/>
              </a:rPr>
              <a:t>, which in turn is heavily influenced by the work of </a:t>
            </a:r>
            <a:r>
              <a:rPr lang="en-US" sz="1800" b="0" i="0" u="none" strike="noStrike" baseline="0" dirty="0">
                <a:solidFill>
                  <a:srgbClr val="0000FF"/>
                </a:solidFill>
                <a:latin typeface="AdvBm"/>
              </a:rPr>
              <a:t>Ericson and Pakes (1995) </a:t>
            </a:r>
            <a:r>
              <a:rPr lang="en-US" sz="1800" b="0" i="0" u="none" strike="noStrike" baseline="0" dirty="0">
                <a:solidFill>
                  <a:srgbClr val="000000"/>
                </a:solidFill>
                <a:latin typeface="AdvBm"/>
              </a:rPr>
              <a:t>and </a:t>
            </a:r>
            <a:r>
              <a:rPr lang="en-US" sz="1800" b="0" i="0" u="none" strike="noStrike" baseline="0" dirty="0">
                <a:solidFill>
                  <a:srgbClr val="0000FF"/>
                </a:solidFill>
                <a:latin typeface="AdvBm"/>
              </a:rPr>
              <a:t>Pakes and McGuire (1994)</a:t>
            </a:r>
            <a:r>
              <a:rPr lang="en-US" sz="1800" b="0" i="0" u="none" strike="noStrike" baseline="0" dirty="0">
                <a:solidFill>
                  <a:srgbClr val="000000"/>
                </a:solidFill>
                <a:latin typeface="AdvBm"/>
              </a:rPr>
              <a:t>.</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2819956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AdvBm"/>
              </a:rPr>
              <a:t>Literature exists on how forward looking agents are, imperfections, etc. These models are flexible – can parameterize utility to think about a specific policy (e.g., penalty for no price transparency, changes to funding formulae, etc.). Also, can accommodate entry/exit by defining the </a:t>
            </a:r>
            <a:r>
              <a:rPr lang="en-US" sz="1800" b="0" i="0" u="none" strike="noStrike" baseline="0" dirty="0" err="1">
                <a:solidFill>
                  <a:srgbClr val="000000"/>
                </a:solidFill>
                <a:latin typeface="AdvBm"/>
              </a:rPr>
              <a:t>shosks</a:t>
            </a:r>
            <a:r>
              <a:rPr lang="en-US" sz="1800" b="0" i="0" u="none" strike="noStrike" baseline="0" dirty="0">
                <a:solidFill>
                  <a:srgbClr val="000000"/>
                </a:solidFill>
                <a:latin typeface="AdvBm"/>
              </a:rPr>
              <a:t>: entry is incorporated by allowing for a set of potential entrants who receive a random entry cost shock, while exit is incorporated by assigning hospitals a scrap value they receive if they exit. Then, hospitals will enter if the expected present discounted value of market participation exceeds the cost of entry, while exit occurs if the expected presented discounted value of continuing to participate in the market is less than the scrap value.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440380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Not really going to focus on empirics here. Talk about job market paper/CCHE paper, for example? </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2172570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ptos" panose="020B0004020202020204" pitchFamily="34" charset="0"/>
              </a:rPr>
              <a:t>Purely profit motivated providers report 30 percentage points  more positive test results than providers who are completely altruistically motivated. </a:t>
            </a:r>
          </a:p>
          <a:p>
            <a:r>
              <a:rPr lang="en-US" sz="1200" dirty="0">
                <a:latin typeface="Aptos" panose="020B0004020202020204" pitchFamily="34" charset="0"/>
              </a:rPr>
              <a:t>Most common among providers who directly sell the drugs themselves.</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1569261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200A2-48C7-E863-EBC4-6DBBCD8E1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853B59-FBA4-61CF-C6AA-4B5400D74F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6C2E51-19B9-FBA9-A68D-ECFA63C5E7DA}"/>
              </a:ext>
            </a:extLst>
          </p:cNvPr>
          <p:cNvSpPr>
            <a:spLocks noGrp="1"/>
          </p:cNvSpPr>
          <p:nvPr>
            <p:ph type="body" idx="1"/>
          </p:nvPr>
        </p:nvSpPr>
        <p:spPr/>
        <p:txBody>
          <a:bodyPr/>
          <a:lstStyle/>
          <a:p>
            <a:pPr algn="l"/>
            <a:r>
              <a:rPr lang="en-CA" dirty="0"/>
              <a:t>2003 VA hospitals in sample</a:t>
            </a:r>
          </a:p>
        </p:txBody>
      </p:sp>
      <p:sp>
        <p:nvSpPr>
          <p:cNvPr id="4" name="Slide Number Placeholder 3">
            <a:extLst>
              <a:ext uri="{FF2B5EF4-FFF2-40B4-BE49-F238E27FC236}">
                <a16:creationId xmlns:a16="http://schemas.microsoft.com/office/drawing/2014/main" id="{7BE4F8EA-0B20-2AF0-E15D-13F6571D30DE}"/>
              </a:ext>
            </a:extLst>
          </p:cNvPr>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1562794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46AA5-2E6F-0D93-4BB8-27CE880832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F5F138-40D6-41B8-DE7D-B344C635DC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987019-C9F9-274D-AD8F-7A4A7B676A00}"/>
              </a:ext>
            </a:extLst>
          </p:cNvPr>
          <p:cNvSpPr>
            <a:spLocks noGrp="1"/>
          </p:cNvSpPr>
          <p:nvPr>
            <p:ph type="body" idx="1"/>
          </p:nvPr>
        </p:nvSpPr>
        <p:spPr/>
        <p:txBody>
          <a:bodyPr/>
          <a:lstStyle/>
          <a:p>
            <a:pPr algn="l"/>
            <a:r>
              <a:rPr lang="en-CA" dirty="0"/>
              <a:t>2003 VA hospitals in sample</a:t>
            </a:r>
          </a:p>
        </p:txBody>
      </p:sp>
      <p:sp>
        <p:nvSpPr>
          <p:cNvPr id="4" name="Slide Number Placeholder 3">
            <a:extLst>
              <a:ext uri="{FF2B5EF4-FFF2-40B4-BE49-F238E27FC236}">
                <a16:creationId xmlns:a16="http://schemas.microsoft.com/office/drawing/2014/main" id="{3C8B4EAB-2F90-A3EF-19A2-BDD53FE01A33}"/>
              </a:ext>
            </a:extLst>
          </p:cNvPr>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1258411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E817E-67F1-CC04-31A0-9EAC95C668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938463-5223-5B7A-091E-A5FE46644A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758DF7-E8C3-1B56-1538-F8098EBD312E}"/>
              </a:ext>
            </a:extLst>
          </p:cNvPr>
          <p:cNvSpPr>
            <a:spLocks noGrp="1"/>
          </p:cNvSpPr>
          <p:nvPr>
            <p:ph type="body" idx="1"/>
          </p:nvPr>
        </p:nvSpPr>
        <p:spPr/>
        <p:txBody>
          <a:bodyPr/>
          <a:lstStyle/>
          <a:p>
            <a:pPr marL="171450" indent="-171450" algn="l">
              <a:buFont typeface="Arial" panose="020B0604020202020204" pitchFamily="34" charset="0"/>
              <a:buChar char="•"/>
            </a:pPr>
            <a:r>
              <a:rPr lang="en-CA" dirty="0"/>
              <a:t>Prices </a:t>
            </a:r>
            <a:r>
              <a:rPr lang="en-CA" dirty="0" err="1"/>
              <a:t>p_m</a:t>
            </a:r>
            <a:r>
              <a:rPr lang="en-CA" dirty="0"/>
              <a:t> are comprised of hospital-specific prices </a:t>
            </a:r>
            <a:r>
              <a:rPr lang="en-CA" dirty="0" err="1"/>
              <a:t>p_jm</a:t>
            </a:r>
            <a:r>
              <a:rPr lang="en-CA" dirty="0"/>
              <a:t>.</a:t>
            </a:r>
          </a:p>
          <a:p>
            <a:pPr marL="171450" indent="-171450" algn="l">
              <a:buFont typeface="Arial" panose="020B0604020202020204" pitchFamily="34" charset="0"/>
              <a:buChar char="•"/>
            </a:pPr>
            <a:r>
              <a:rPr lang="en-CA" dirty="0"/>
              <a:t>Note that m(</a:t>
            </a:r>
            <a:r>
              <a:rPr lang="en-CA" dirty="0" err="1"/>
              <a:t>i</a:t>
            </a:r>
            <a:r>
              <a:rPr lang="en-CA" dirty="0"/>
              <a:t>) is fixed since the insurance decisions happen outside of the game. </a:t>
            </a:r>
          </a:p>
          <a:p>
            <a:pPr marL="171450" indent="-171450" algn="l">
              <a:buFont typeface="Arial" panose="020B0604020202020204" pitchFamily="34" charset="0"/>
              <a:buChar char="•"/>
            </a:pPr>
            <a:endParaRPr lang="en-CA" dirty="0"/>
          </a:p>
        </p:txBody>
      </p:sp>
      <p:sp>
        <p:nvSpPr>
          <p:cNvPr id="4" name="Slide Number Placeholder 3">
            <a:extLst>
              <a:ext uri="{FF2B5EF4-FFF2-40B4-BE49-F238E27FC236}">
                <a16:creationId xmlns:a16="http://schemas.microsoft.com/office/drawing/2014/main" id="{16A659E2-34DB-545B-5862-F75BE0BADFEA}"/>
              </a:ext>
            </a:extLst>
          </p:cNvPr>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16362425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3842E-F8EB-D518-4728-7DDF122B44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71FDAA-00A5-8EF3-000C-7D6AC3C16F47}"/>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B6CD5E98-A4DB-69A9-5D26-9CBF128C81D8}"/>
                  </a:ext>
                </a:extLst>
              </p:cNvPr>
              <p:cNvSpPr>
                <a:spLocks noGrp="1"/>
              </p:cNvSpPr>
              <p:nvPr>
                <p:ph type="body" idx="1"/>
              </p:nvPr>
            </p:nvSpPr>
            <p:spPr/>
            <p:txBody>
              <a:bodyPr/>
              <a:lstStyle/>
              <a:p>
                <a:pPr marL="171450" indent="-171450" algn="l">
                  <a:buFont typeface="Arial" panose="020B0604020202020204" pitchFamily="34" charset="0"/>
                  <a:buChar char="•"/>
                </a:pPr>
                <a:r>
                  <a:rPr lang="en-CA" dirty="0"/>
                  <a:t>Note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=0</m:t>
                    </m:r>
                  </m:oMath>
                </a14:m>
                <a:r>
                  <a:rPr lang="en-CA"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oMath>
                </a14:m>
                <a:r>
                  <a:rPr lang="en-CA" dirty="0"/>
                  <a:t> comes from claims data empirically.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t>What are we measuring with these shocks? Why the severity weights? Is there a cleaner setup? </a:t>
                </a:r>
              </a:p>
              <a:p>
                <a:pPr marL="171450" indent="-171450" algn="l">
                  <a:buFont typeface="Arial" panose="020B0604020202020204" pitchFamily="34" charset="0"/>
                  <a:buChar char="•"/>
                </a:pPr>
                <a:r>
                  <a:rPr lang="en-CA" dirty="0"/>
                  <a:t>What do the terms in the utility represent? Assume e~t1EV. (next slide)</a:t>
                </a:r>
              </a:p>
              <a:p>
                <a:pPr marL="171450" indent="-171450" algn="l">
                  <a:buFont typeface="Arial" panose="020B0604020202020204" pitchFamily="34" charset="0"/>
                  <a:buChar char="•"/>
                </a:pPr>
                <a:r>
                  <a:rPr lang="en-CA" dirty="0"/>
                  <a:t>Note that outside option utility is given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r>
                          <a:rPr lang="en-US" b="0" i="1" smtClean="0">
                            <a:latin typeface="Cambria Math" panose="02040503050406030204" pitchFamily="18" charset="0"/>
                          </a:rPr>
                          <m:t>0</m:t>
                        </m:r>
                        <m:r>
                          <a:rPr lang="en-US" b="0" i="1" smtClean="0">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𝑚</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r>
                          <a:rPr lang="en-US" b="0" i="1" smtClean="0">
                            <a:latin typeface="Cambria Math" panose="02040503050406030204" pitchFamily="18" charset="0"/>
                          </a:rPr>
                          <m:t>0</m:t>
                        </m:r>
                      </m:sub>
                    </m:sSub>
                  </m:oMath>
                </a14:m>
                <a:endParaRPr lang="en-CA" dirty="0"/>
              </a:p>
            </p:txBody>
          </p:sp>
        </mc:Choice>
        <mc:Fallback xmlns="">
          <p:sp>
            <p:nvSpPr>
              <p:cNvPr id="3" name="Notes Placeholder 2">
                <a:extLst>
                  <a:ext uri="{FF2B5EF4-FFF2-40B4-BE49-F238E27FC236}">
                    <a16:creationId xmlns:a16="http://schemas.microsoft.com/office/drawing/2014/main" id="{B6CD5E98-A4DB-69A9-5D26-9CBF128C81D8}"/>
                  </a:ext>
                </a:extLst>
              </p:cNvPr>
              <p:cNvSpPr>
                <a:spLocks noGrp="1"/>
              </p:cNvSpPr>
              <p:nvPr>
                <p:ph type="body" idx="1"/>
              </p:nvPr>
            </p:nvSpPr>
            <p:spPr/>
            <p:txBody>
              <a:bodyPr/>
              <a:lstStyle/>
              <a:p>
                <a:pPr marL="171450" indent="-171450" algn="l">
                  <a:buFont typeface="Arial" panose="020B0604020202020204" pitchFamily="34" charset="0"/>
                  <a:buChar char="•"/>
                </a:pPr>
                <a:r>
                  <a:rPr lang="en-CA" dirty="0"/>
                  <a:t>Note that </a:t>
                </a:r>
                <a:r>
                  <a:rPr lang="en-US" b="0" i="0">
                    <a:latin typeface="Cambria Math" panose="02040503050406030204" pitchFamily="18" charset="0"/>
                  </a:rPr>
                  <a:t>𝑤_0=0</a:t>
                </a:r>
                <a:r>
                  <a:rPr lang="en-CA" dirty="0"/>
                  <a:t>. </a:t>
                </a:r>
                <a:r>
                  <a:rPr lang="en-US" b="0" i="0">
                    <a:latin typeface="Cambria Math" panose="02040503050406030204" pitchFamily="18" charset="0"/>
                  </a:rPr>
                  <a:t>𝑤_𝑑</a:t>
                </a:r>
                <a:r>
                  <a:rPr lang="en-CA" dirty="0"/>
                  <a:t> comes from claims data empirically.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t>What are we measuring with these shocks? Why the severity weights? Is there a cleaner setup? </a:t>
                </a:r>
              </a:p>
              <a:p>
                <a:pPr marL="171450" indent="-171450" algn="l">
                  <a:buFont typeface="Arial" panose="020B0604020202020204" pitchFamily="34" charset="0"/>
                  <a:buChar char="•"/>
                </a:pPr>
                <a:r>
                  <a:rPr lang="en-CA" dirty="0"/>
                  <a:t>What do the terms in the utility represent? Assume e~t1EV. (next slide)</a:t>
                </a:r>
              </a:p>
              <a:p>
                <a:pPr marL="171450" indent="-171450" algn="l">
                  <a:buFont typeface="Arial" panose="020B0604020202020204" pitchFamily="34" charset="0"/>
                  <a:buChar char="•"/>
                </a:pPr>
                <a:r>
                  <a:rPr lang="en-CA" dirty="0"/>
                  <a:t>Note that outside option utility is given by </a:t>
                </a:r>
                <a:r>
                  <a:rPr lang="en-US" b="0" i="0">
                    <a:latin typeface="Cambria Math" panose="02040503050406030204" pitchFamily="18" charset="0"/>
                  </a:rPr>
                  <a:t>𝑢_𝑖0𝑑=−𝛼𝑐_𝑖𝑑 𝑤_𝑑 𝑝_𝑚(𝑖)0+𝑒_𝑖0</a:t>
                </a:r>
                <a:endParaRPr lang="en-CA" dirty="0"/>
              </a:p>
            </p:txBody>
          </p:sp>
        </mc:Fallback>
      </mc:AlternateContent>
      <p:sp>
        <p:nvSpPr>
          <p:cNvPr id="4" name="Slide Number Placeholder 3">
            <a:extLst>
              <a:ext uri="{FF2B5EF4-FFF2-40B4-BE49-F238E27FC236}">
                <a16:creationId xmlns:a16="http://schemas.microsoft.com/office/drawing/2014/main" id="{13CD81BD-121D-9B1F-A1F7-6915D9336E33}"/>
              </a:ext>
            </a:extLst>
          </p:cNvPr>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23820410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67A41-F4A1-5B43-EE67-0F69F092EF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AA759A-6415-7FD3-BC69-67CF25DE6C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09628B-51E4-8A10-C9D1-7A5599884213}"/>
              </a:ext>
            </a:extLst>
          </p:cNvPr>
          <p:cNvSpPr>
            <a:spLocks noGrp="1"/>
          </p:cNvSpPr>
          <p:nvPr>
            <p:ph type="body" idx="1"/>
          </p:nvPr>
        </p:nvSpPr>
        <p:spPr/>
        <p:txBody>
          <a:bodyPr/>
          <a:lstStyle/>
          <a:p>
            <a:pPr algn="l"/>
            <a:r>
              <a:rPr lang="en-CA" dirty="0"/>
              <a:t>Why do you want this? It gives logistic choice probabilities! Very carefully reverse engineered</a:t>
            </a:r>
          </a:p>
        </p:txBody>
      </p:sp>
      <p:sp>
        <p:nvSpPr>
          <p:cNvPr id="4" name="Slide Number Placeholder 3">
            <a:extLst>
              <a:ext uri="{FF2B5EF4-FFF2-40B4-BE49-F238E27FC236}">
                <a16:creationId xmlns:a16="http://schemas.microsoft.com/office/drawing/2014/main" id="{884408CE-3532-E8D8-89E3-03A33290344C}"/>
              </a:ext>
            </a:extLst>
          </p:cNvPr>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2993732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F0633-CB75-681C-9DCC-5EAA5F47A6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AD4078-84BE-1221-B3E2-F40DA1126F8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9FD1B584-887D-5326-57BD-9CB4CC960F72}"/>
                  </a:ext>
                </a:extLst>
              </p:cNvPr>
              <p:cNvSpPr>
                <a:spLocks noGrp="1"/>
              </p:cNvSpPr>
              <p:nvPr>
                <p:ph type="body" idx="1"/>
              </p:nvPr>
            </p:nvSpPr>
            <p:spPr/>
            <p:txBody>
              <a:bodyPr/>
              <a:lstStyle/>
              <a:p>
                <a:pPr marL="171450" indent="-171450" algn="l">
                  <a:buFont typeface="Arial" panose="020B0604020202020204" pitchFamily="34" charset="0"/>
                  <a:buChar char="•"/>
                </a:pPr>
                <a:r>
                  <a:rPr lang="en-US" dirty="0"/>
                  <a:t>where τ is the relative weight on employee welfare.</a:t>
                </a:r>
              </a:p>
              <a:p>
                <a:pPr marL="171450" indent="-171450" algn="l">
                  <a:buFont typeface="Arial" panose="020B0604020202020204" pitchFamily="34" charset="0"/>
                  <a:buChar char="•"/>
                </a:pPr>
                <a:r>
                  <a:rPr lang="en-US" dirty="0"/>
                  <a:t>Can similarly calculate “net value” from including system s in network as </a:t>
                </a:r>
                <a14:m>
                  <m:oMath xmlns:m="http://schemas.openxmlformats.org/officeDocument/2006/math">
                    <m:sSub>
                      <m:sSubPr>
                        <m:ctrlPr>
                          <a:rPr lang="en-US" sz="1200" b="0" i="1" smtClean="0">
                            <a:latin typeface="Cambria Math" panose="02040503050406030204" pitchFamily="18" charset="0"/>
                            <a:cs typeface="Times New Roman" panose="02020603050405020304" pitchFamily="18" charset="0"/>
                          </a:rPr>
                        </m:ctrlPr>
                      </m:sSubPr>
                      <m:e>
                        <m:r>
                          <a:rPr lang="en-US" sz="1200" b="0" i="1" smtClean="0">
                            <a:latin typeface="Cambria Math" panose="02040503050406030204" pitchFamily="18" charset="0"/>
                            <a:cs typeface="Times New Roman" panose="02020603050405020304" pitchFamily="18" charset="0"/>
                          </a:rPr>
                          <m:t>𝑉</m:t>
                        </m:r>
                      </m:e>
                      <m:sub>
                        <m:r>
                          <a:rPr lang="en-US" sz="1200" b="0" i="1" smtClean="0">
                            <a:latin typeface="Cambria Math" panose="02040503050406030204" pitchFamily="18" charset="0"/>
                            <a:cs typeface="Times New Roman" panose="02020603050405020304" pitchFamily="18" charset="0"/>
                          </a:rPr>
                          <m:t>𝑚</m:t>
                        </m:r>
                      </m:sub>
                    </m:sSub>
                    <m:d>
                      <m:dPr>
                        <m:ctrlPr>
                          <a:rPr lang="en-US" sz="1200" b="0" i="1" smtClean="0">
                            <a:latin typeface="Cambria Math" panose="02040503050406030204" pitchFamily="18" charset="0"/>
                            <a:cs typeface="Times New Roman" panose="02020603050405020304" pitchFamily="18" charset="0"/>
                          </a:rPr>
                        </m:ctrlPr>
                      </m:dPr>
                      <m:e>
                        <m:sSub>
                          <m:sSubPr>
                            <m:ctrlPr>
                              <a:rPr lang="en-US" sz="1200" b="0" i="1" smtClean="0">
                                <a:latin typeface="Cambria Math" panose="02040503050406030204" pitchFamily="18" charset="0"/>
                                <a:cs typeface="Times New Roman" panose="02020603050405020304" pitchFamily="18" charset="0"/>
                              </a:rPr>
                            </m:ctrlPr>
                          </m:sSubPr>
                          <m:e>
                            <m:r>
                              <a:rPr lang="en-US" sz="1200" b="0" i="1" smtClean="0">
                                <a:latin typeface="Cambria Math" panose="02040503050406030204" pitchFamily="18" charset="0"/>
                                <a:cs typeface="Times New Roman" panose="02020603050405020304" pitchFamily="18" charset="0"/>
                              </a:rPr>
                              <m:t>𝒩</m:t>
                            </m:r>
                          </m:e>
                          <m:sub>
                            <m:r>
                              <a:rPr lang="en-US" sz="1200" b="0" i="1" smtClean="0">
                                <a:latin typeface="Cambria Math" panose="02040503050406030204" pitchFamily="18" charset="0"/>
                                <a:cs typeface="Times New Roman" panose="02020603050405020304" pitchFamily="18" charset="0"/>
                              </a:rPr>
                              <m:t>𝑚</m:t>
                            </m:r>
                          </m:sub>
                        </m:sSub>
                        <m:r>
                          <a:rPr lang="en-US" sz="1200" b="0" i="1" smtClean="0">
                            <a:latin typeface="Cambria Math" panose="02040503050406030204" pitchFamily="18" charset="0"/>
                            <a:cs typeface="Times New Roman" panose="02020603050405020304" pitchFamily="18" charset="0"/>
                          </a:rPr>
                          <m:t>,</m:t>
                        </m:r>
                        <m:sSub>
                          <m:sSubPr>
                            <m:ctrlPr>
                              <a:rPr lang="en-US" sz="1200" b="0" i="1" smtClean="0">
                                <a:latin typeface="Cambria Math" panose="02040503050406030204" pitchFamily="18" charset="0"/>
                                <a:cs typeface="Times New Roman" panose="02020603050405020304" pitchFamily="18" charset="0"/>
                              </a:rPr>
                            </m:ctrlPr>
                          </m:sSubPr>
                          <m:e>
                            <m:r>
                              <a:rPr lang="en-US" sz="1200" b="1" i="1" smtClean="0">
                                <a:latin typeface="Cambria Math" panose="02040503050406030204" pitchFamily="18" charset="0"/>
                                <a:cs typeface="Times New Roman" panose="02020603050405020304" pitchFamily="18" charset="0"/>
                              </a:rPr>
                              <m:t>𝒑</m:t>
                            </m:r>
                          </m:e>
                          <m:sub>
                            <m:r>
                              <a:rPr lang="en-US" sz="1200" b="0" i="1" smtClean="0">
                                <a:latin typeface="Cambria Math" panose="02040503050406030204" pitchFamily="18" charset="0"/>
                                <a:cs typeface="Times New Roman" panose="02020603050405020304" pitchFamily="18" charset="0"/>
                              </a:rPr>
                              <m:t>𝑚</m:t>
                            </m:r>
                          </m:sub>
                        </m:sSub>
                      </m:e>
                    </m:d>
                  </m:oMath>
                </a14:m>
                <a:r>
                  <a:rPr lang="en-CA" dirty="0"/>
                  <a:t>-</a:t>
                </a:r>
                <a14:m>
                  <m:oMath xmlns:m="http://schemas.openxmlformats.org/officeDocument/2006/math">
                    <m:sSub>
                      <m:sSubPr>
                        <m:ctrlPr>
                          <a:rPr lang="en-US" sz="1200" b="0" i="1" smtClean="0">
                            <a:latin typeface="Cambria Math" panose="02040503050406030204" pitchFamily="18" charset="0"/>
                            <a:cs typeface="Times New Roman" panose="02020603050405020304" pitchFamily="18" charset="0"/>
                          </a:rPr>
                        </m:ctrlPr>
                      </m:sSubPr>
                      <m:e>
                        <m:r>
                          <a:rPr lang="en-US" sz="1200" b="0" i="1" smtClean="0">
                            <a:latin typeface="Cambria Math" panose="02040503050406030204" pitchFamily="18" charset="0"/>
                            <a:cs typeface="Times New Roman" panose="02020603050405020304" pitchFamily="18" charset="0"/>
                          </a:rPr>
                          <m:t>𝑉</m:t>
                        </m:r>
                      </m:e>
                      <m:sub>
                        <m:r>
                          <a:rPr lang="en-US" sz="1200" b="0" i="1" smtClean="0">
                            <a:latin typeface="Cambria Math" panose="02040503050406030204" pitchFamily="18" charset="0"/>
                            <a:cs typeface="Times New Roman" panose="02020603050405020304" pitchFamily="18" charset="0"/>
                          </a:rPr>
                          <m:t>𝑚</m:t>
                        </m:r>
                      </m:sub>
                    </m:sSub>
                    <m:d>
                      <m:dPr>
                        <m:ctrlPr>
                          <a:rPr lang="en-US" sz="1200" b="0" i="1" smtClean="0">
                            <a:latin typeface="Cambria Math" panose="02040503050406030204" pitchFamily="18" charset="0"/>
                            <a:cs typeface="Times New Roman" panose="02020603050405020304" pitchFamily="18" charset="0"/>
                          </a:rPr>
                        </m:ctrlPr>
                      </m:dPr>
                      <m:e>
                        <m:sSub>
                          <m:sSubPr>
                            <m:ctrlPr>
                              <a:rPr lang="en-US" sz="1200" b="0" i="1" smtClean="0">
                                <a:latin typeface="Cambria Math" panose="02040503050406030204" pitchFamily="18" charset="0"/>
                                <a:cs typeface="Times New Roman" panose="02020603050405020304" pitchFamily="18" charset="0"/>
                              </a:rPr>
                            </m:ctrlPr>
                          </m:sSubPr>
                          <m:e>
                            <m:r>
                              <a:rPr lang="en-US" sz="1200" b="0" i="1" smtClean="0">
                                <a:latin typeface="Cambria Math" panose="02040503050406030204" pitchFamily="18" charset="0"/>
                                <a:cs typeface="Times New Roman" panose="02020603050405020304" pitchFamily="18" charset="0"/>
                              </a:rPr>
                              <m:t>𝒩</m:t>
                            </m:r>
                          </m:e>
                          <m:sub>
                            <m:r>
                              <a:rPr lang="en-US" sz="1200" b="0" i="1" smtClean="0">
                                <a:latin typeface="Cambria Math" panose="02040503050406030204" pitchFamily="18" charset="0"/>
                                <a:cs typeface="Times New Roman" panose="02020603050405020304" pitchFamily="18" charset="0"/>
                              </a:rPr>
                              <m:t>𝑚</m:t>
                            </m:r>
                          </m:sub>
                        </m:sSub>
                        <m:sSub>
                          <m:sSubPr>
                            <m:ctrlPr>
                              <a:rPr lang="en-US" sz="1200" b="0" i="1" smtClean="0">
                                <a:latin typeface="Cambria Math" panose="02040503050406030204" pitchFamily="18" charset="0"/>
                                <a:cs typeface="Times New Roman" panose="02020603050405020304" pitchFamily="18" charset="0"/>
                              </a:rPr>
                            </m:ctrlPr>
                          </m:sSubPr>
                          <m:e>
                            <m:r>
                              <a:rPr lang="en-US" sz="1200" b="0" i="1" smtClean="0">
                                <a:latin typeface="Cambria Math" panose="02040503050406030204" pitchFamily="18" charset="0"/>
                                <a:cs typeface="Times New Roman" panose="02020603050405020304" pitchFamily="18" charset="0"/>
                              </a:rPr>
                              <m:t>\</m:t>
                            </m:r>
                            <m:r>
                              <a:rPr lang="en-US" sz="1200" b="0" i="1" smtClean="0">
                                <a:latin typeface="Cambria Math" panose="02040503050406030204" pitchFamily="18" charset="0"/>
                                <a:cs typeface="Times New Roman" panose="02020603050405020304" pitchFamily="18" charset="0"/>
                              </a:rPr>
                              <m:t>𝒥</m:t>
                            </m:r>
                          </m:e>
                          <m:sub>
                            <m:r>
                              <a:rPr lang="en-US" sz="1200" b="0" i="1" smtClean="0">
                                <a:latin typeface="Cambria Math" panose="02040503050406030204" pitchFamily="18" charset="0"/>
                                <a:cs typeface="Times New Roman" panose="02020603050405020304" pitchFamily="18" charset="0"/>
                              </a:rPr>
                              <m:t>𝑠</m:t>
                            </m:r>
                          </m:sub>
                        </m:sSub>
                        <m:r>
                          <a:rPr lang="en-US" sz="1200" b="0" i="1" smtClean="0">
                            <a:latin typeface="Cambria Math" panose="02040503050406030204" pitchFamily="18" charset="0"/>
                            <a:cs typeface="Times New Roman" panose="02020603050405020304" pitchFamily="18" charset="0"/>
                          </a:rPr>
                          <m:t>,</m:t>
                        </m:r>
                        <m:sSub>
                          <m:sSubPr>
                            <m:ctrlPr>
                              <a:rPr lang="en-US" sz="1200" b="0" i="1" smtClean="0">
                                <a:latin typeface="Cambria Math" panose="02040503050406030204" pitchFamily="18" charset="0"/>
                                <a:cs typeface="Times New Roman" panose="02020603050405020304" pitchFamily="18" charset="0"/>
                              </a:rPr>
                            </m:ctrlPr>
                          </m:sSubPr>
                          <m:e>
                            <m:r>
                              <a:rPr lang="en-US" sz="1200" b="1" i="1" smtClean="0">
                                <a:latin typeface="Cambria Math" panose="02040503050406030204" pitchFamily="18" charset="0"/>
                                <a:cs typeface="Times New Roman" panose="02020603050405020304" pitchFamily="18" charset="0"/>
                              </a:rPr>
                              <m:t>𝒑</m:t>
                            </m:r>
                          </m:e>
                          <m:sub>
                            <m:r>
                              <a:rPr lang="en-US" sz="1200" b="0" i="1" smtClean="0">
                                <a:latin typeface="Cambria Math" panose="02040503050406030204" pitchFamily="18" charset="0"/>
                                <a:cs typeface="Times New Roman" panose="02020603050405020304" pitchFamily="18" charset="0"/>
                              </a:rPr>
                              <m:t>𝑚</m:t>
                            </m:r>
                          </m:sub>
                        </m:sSub>
                      </m:e>
                    </m:d>
                  </m:oMath>
                </a14:m>
                <a:endParaRPr lang="en-CA" dirty="0"/>
              </a:p>
              <a:p>
                <a:pPr marL="171450" indent="-171450" algn="l">
                  <a:buFont typeface="Arial" panose="020B0604020202020204" pitchFamily="34" charset="0"/>
                  <a:buChar char="•"/>
                </a:pPr>
                <a:r>
                  <a:rPr lang="en-CA" dirty="0"/>
                  <a:t>Some ways to deal in the paper with for-profit/not-for-profit hospitals</a:t>
                </a:r>
              </a:p>
              <a:p>
                <a:pPr marL="171450" indent="-171450" algn="l">
                  <a:buFont typeface="Arial" panose="020B0604020202020204" pitchFamily="34" charset="0"/>
                  <a:buChar char="•"/>
                </a:pPr>
                <a:r>
                  <a:rPr lang="en-CA" dirty="0"/>
                  <a:t>Additional cost assumptions: </a:t>
                </a:r>
              </a:p>
              <a:p>
                <a:pPr marL="628650" lvl="1" indent="-171450" algn="l">
                  <a:buFont typeface="Arial" panose="020B0604020202020204" pitchFamily="34" charset="0"/>
                  <a:buChar char="•"/>
                </a:pPr>
                <a:r>
                  <a:rPr lang="en-US" dirty="0"/>
                  <a:t>First, we assume that marginal costs are constant in quantity (though proportional to the disease weight). </a:t>
                </a:r>
              </a:p>
              <a:p>
                <a:pPr marL="628650" lvl="1" indent="-171450" algn="l">
                  <a:buFont typeface="Arial" panose="020B0604020202020204" pitchFamily="34" charset="0"/>
                  <a:buChar char="•"/>
                </a:pPr>
                <a:r>
                  <a:rPr lang="en-US" dirty="0"/>
                  <a:t>Second, we allow hospitals to have different marginal costs from treating patients at different MCOs, because the approach to care management, the level of paperwork, and ease and promptness of reimbursement may differ across MCOs. </a:t>
                </a:r>
              </a:p>
              <a:p>
                <a:pPr marL="628650" lvl="1" indent="-171450" algn="l">
                  <a:buFont typeface="Arial" panose="020B0604020202020204" pitchFamily="34" charset="0"/>
                  <a:buChar char="•"/>
                </a:pPr>
                <a:r>
                  <a:rPr lang="en-US" dirty="0"/>
                  <a:t>Finally, we specify that </a:t>
                </a:r>
                <a14:m>
                  <m:oMath xmlns:m="http://schemas.openxmlformats.org/officeDocument/2006/math">
                    <m:r>
                      <a:rPr lang="en-US" b="0" i="1" smtClean="0">
                        <a:latin typeface="Cambria Math" panose="02040503050406030204" pitchFamily="18" charset="0"/>
                      </a:rPr>
                      <m:t>𝑚</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𝑚𝑗</m:t>
                        </m:r>
                      </m:sub>
                    </m:sSub>
                    <m:r>
                      <a:rPr lang="en-US" b="0" i="1" smtClean="0">
                        <a:latin typeface="Cambria Math" panose="02040503050406030204" pitchFamily="18" charset="0"/>
                      </a:rPr>
                      <m:t>=</m:t>
                    </m:r>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𝑚𝑗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𝜀</m:t>
                        </m:r>
                      </m:e>
                      <m:sub>
                        <m:r>
                          <a:rPr lang="en-US" b="0" i="1" smtClean="0">
                            <a:latin typeface="Cambria Math" panose="02040503050406030204" pitchFamily="18" charset="0"/>
                          </a:rPr>
                          <m:t>𝑚𝑗</m:t>
                        </m:r>
                      </m:sub>
                    </m:sSub>
                  </m:oMath>
                </a14:m>
                <a:endParaRPr lang="en-CA" dirty="0"/>
              </a:p>
            </p:txBody>
          </p:sp>
        </mc:Choice>
        <mc:Fallback xmlns="">
          <p:sp>
            <p:nvSpPr>
              <p:cNvPr id="3" name="Notes Placeholder 2">
                <a:extLst>
                  <a:ext uri="{FF2B5EF4-FFF2-40B4-BE49-F238E27FC236}">
                    <a16:creationId xmlns:a16="http://schemas.microsoft.com/office/drawing/2014/main" id="{9FD1B584-887D-5326-57BD-9CB4CC960F72}"/>
                  </a:ext>
                </a:extLst>
              </p:cNvPr>
              <p:cNvSpPr>
                <a:spLocks noGrp="1"/>
              </p:cNvSpPr>
              <p:nvPr>
                <p:ph type="body" idx="1"/>
              </p:nvPr>
            </p:nvSpPr>
            <p:spPr/>
            <p:txBody>
              <a:bodyPr/>
              <a:lstStyle/>
              <a:p>
                <a:pPr marL="171450" indent="-171450" algn="l">
                  <a:buFont typeface="Arial" panose="020B0604020202020204" pitchFamily="34" charset="0"/>
                  <a:buChar char="•"/>
                </a:pPr>
                <a:r>
                  <a:rPr lang="en-US" dirty="0"/>
                  <a:t>where τ is the relative weight on employee welfare.</a:t>
                </a:r>
              </a:p>
              <a:p>
                <a:pPr marL="171450" indent="-171450" algn="l">
                  <a:buFont typeface="Arial" panose="020B0604020202020204" pitchFamily="34" charset="0"/>
                  <a:buChar char="•"/>
                </a:pPr>
                <a:r>
                  <a:rPr lang="en-US" dirty="0"/>
                  <a:t>Can similarly calculate “net value” from including system s in network as </a:t>
                </a:r>
                <a:r>
                  <a:rPr lang="en-US" sz="1200" b="0" i="0">
                    <a:latin typeface="Cambria Math" panose="02040503050406030204" pitchFamily="18" charset="0"/>
                    <a:cs typeface="Times New Roman" panose="02020603050405020304" pitchFamily="18" charset="0"/>
                  </a:rPr>
                  <a:t>𝑉_𝑚 (𝒩_𝑚,</a:t>
                </a:r>
                <a:r>
                  <a:rPr lang="en-US" sz="1200" b="1" i="0">
                    <a:latin typeface="Cambria Math" panose="02040503050406030204" pitchFamily="18" charset="0"/>
                    <a:cs typeface="Times New Roman" panose="02020603050405020304" pitchFamily="18" charset="0"/>
                  </a:rPr>
                  <a:t>𝒑</a:t>
                </a:r>
                <a:r>
                  <a:rPr lang="en-US" sz="1200" b="0" i="0">
                    <a:latin typeface="Cambria Math" panose="02040503050406030204" pitchFamily="18" charset="0"/>
                    <a:cs typeface="Times New Roman" panose="02020603050405020304" pitchFamily="18" charset="0"/>
                  </a:rPr>
                  <a:t>_𝑚 )</a:t>
                </a:r>
                <a:r>
                  <a:rPr lang="en-CA" dirty="0"/>
                  <a:t>-</a:t>
                </a:r>
                <a:r>
                  <a:rPr lang="en-US" sz="1200" b="0" i="0">
                    <a:latin typeface="Cambria Math" panose="02040503050406030204" pitchFamily="18" charset="0"/>
                    <a:cs typeface="Times New Roman" panose="02020603050405020304" pitchFamily="18" charset="0"/>
                  </a:rPr>
                  <a:t>𝑉_𝑚 (𝒩_𝑚 〖\𝒥〗_𝑠,</a:t>
                </a:r>
                <a:r>
                  <a:rPr lang="en-US" sz="1200" b="1" i="0">
                    <a:latin typeface="Cambria Math" panose="02040503050406030204" pitchFamily="18" charset="0"/>
                    <a:cs typeface="Times New Roman" panose="02020603050405020304" pitchFamily="18" charset="0"/>
                  </a:rPr>
                  <a:t>𝒑</a:t>
                </a:r>
                <a:r>
                  <a:rPr lang="en-US" sz="1200" b="0" i="0">
                    <a:latin typeface="Cambria Math" panose="02040503050406030204" pitchFamily="18" charset="0"/>
                    <a:cs typeface="Times New Roman" panose="02020603050405020304" pitchFamily="18" charset="0"/>
                  </a:rPr>
                  <a:t>_𝑚 )</a:t>
                </a:r>
                <a:endParaRPr lang="en-CA" dirty="0"/>
              </a:p>
              <a:p>
                <a:pPr marL="171450" indent="-171450" algn="l">
                  <a:buFont typeface="Arial" panose="020B0604020202020204" pitchFamily="34" charset="0"/>
                  <a:buChar char="•"/>
                </a:pPr>
                <a:r>
                  <a:rPr lang="en-CA" dirty="0"/>
                  <a:t>Some ways to deal in the paper with for-profit/not-for-profit hospitals</a:t>
                </a:r>
              </a:p>
              <a:p>
                <a:pPr marL="171450" indent="-171450" algn="l">
                  <a:buFont typeface="Arial" panose="020B0604020202020204" pitchFamily="34" charset="0"/>
                  <a:buChar char="•"/>
                </a:pPr>
                <a:r>
                  <a:rPr lang="en-CA" dirty="0"/>
                  <a:t>Additional cost assumptions: </a:t>
                </a:r>
              </a:p>
              <a:p>
                <a:pPr marL="628650" lvl="1" indent="-171450" algn="l">
                  <a:buFont typeface="Arial" panose="020B0604020202020204" pitchFamily="34" charset="0"/>
                  <a:buChar char="•"/>
                </a:pPr>
                <a:r>
                  <a:rPr lang="en-US" dirty="0"/>
                  <a:t>First, we assume that marginal costs are constant in quantity (though proportional to the disease weight). </a:t>
                </a:r>
              </a:p>
              <a:p>
                <a:pPr marL="628650" lvl="1" indent="-171450" algn="l">
                  <a:buFont typeface="Arial" panose="020B0604020202020204" pitchFamily="34" charset="0"/>
                  <a:buChar char="•"/>
                </a:pPr>
                <a:r>
                  <a:rPr lang="en-US" dirty="0"/>
                  <a:t>Second, we allow hospitals to have different marginal costs from treating patients at different MCOs, because the approach to care management, the level of paperwork, and ease and promptness of reimbursement may differ across MCOs. </a:t>
                </a:r>
              </a:p>
              <a:p>
                <a:pPr marL="628650" lvl="1" indent="-171450" algn="l">
                  <a:buFont typeface="Arial" panose="020B0604020202020204" pitchFamily="34" charset="0"/>
                  <a:buChar char="•"/>
                </a:pPr>
                <a:r>
                  <a:rPr lang="en-US" dirty="0"/>
                  <a:t>Finally, we specify that </a:t>
                </a:r>
                <a:r>
                  <a:rPr lang="en-US" b="0" i="0">
                    <a:latin typeface="Cambria Math" panose="02040503050406030204" pitchFamily="18" charset="0"/>
                  </a:rPr>
                  <a:t>𝑚𝑐_𝑚𝑗=𝛾𝑣_𝑚𝑗+𝜀_𝑚𝑗</a:t>
                </a:r>
                <a:endParaRPr lang="en-CA" dirty="0"/>
              </a:p>
            </p:txBody>
          </p:sp>
        </mc:Fallback>
      </mc:AlternateContent>
      <p:sp>
        <p:nvSpPr>
          <p:cNvPr id="4" name="Slide Number Placeholder 3">
            <a:extLst>
              <a:ext uri="{FF2B5EF4-FFF2-40B4-BE49-F238E27FC236}">
                <a16:creationId xmlns:a16="http://schemas.microsoft.com/office/drawing/2014/main" id="{3344780E-31D4-A211-965B-F9EC46006E60}"/>
              </a:ext>
            </a:extLst>
          </p:cNvPr>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20322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825A7-3A44-C656-A7A5-11B155F491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C74D5-41AB-CC95-E8E7-979433818E33}"/>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3E40292A-716D-48C7-EA61-3AA3DB4A3DA7}"/>
                  </a:ext>
                </a:extLst>
              </p:cNvPr>
              <p:cNvSpPr>
                <a:spLocks noGrp="1"/>
              </p:cNvSpPr>
              <p:nvPr>
                <p:ph type="body" idx="1"/>
              </p:nvPr>
            </p:nvSpPr>
            <p:spPr/>
            <p:txBody>
              <a:bodyPr/>
              <a:lstStyle/>
              <a:p>
                <a:pPr marL="171450" indent="-171450" algn="l">
                  <a:buFont typeface="Arial" panose="020B0604020202020204" pitchFamily="34" charset="0"/>
                  <a:buChar char="•"/>
                </a:pPr>
                <a:r>
                  <a:rPr lang="en-US" dirty="0"/>
                  <a:t>where τ is the relative weight on employee welfare.</a:t>
                </a:r>
              </a:p>
              <a:p>
                <a:pPr marL="171450" indent="-171450" algn="l">
                  <a:buFont typeface="Arial" panose="020B0604020202020204" pitchFamily="34" charset="0"/>
                  <a:buChar char="•"/>
                </a:pPr>
                <a:r>
                  <a:rPr lang="en-US" dirty="0"/>
                  <a:t>Can similarly calculate “net value” from including system s in network as </a:t>
                </a:r>
                <a14:m>
                  <m:oMath xmlns:m="http://schemas.openxmlformats.org/officeDocument/2006/math">
                    <m:sSub>
                      <m:sSubPr>
                        <m:ctrlPr>
                          <a:rPr lang="en-US" sz="1200" b="0" i="1" smtClean="0">
                            <a:latin typeface="Cambria Math" panose="02040503050406030204" pitchFamily="18" charset="0"/>
                            <a:cs typeface="Times New Roman" panose="02020603050405020304" pitchFamily="18" charset="0"/>
                          </a:rPr>
                        </m:ctrlPr>
                      </m:sSubPr>
                      <m:e>
                        <m:r>
                          <a:rPr lang="en-US" sz="1200" b="0" i="1" smtClean="0">
                            <a:latin typeface="Cambria Math" panose="02040503050406030204" pitchFamily="18" charset="0"/>
                            <a:cs typeface="Times New Roman" panose="02020603050405020304" pitchFamily="18" charset="0"/>
                          </a:rPr>
                          <m:t>𝑉</m:t>
                        </m:r>
                      </m:e>
                      <m:sub>
                        <m:r>
                          <a:rPr lang="en-US" sz="1200" b="0" i="1" smtClean="0">
                            <a:latin typeface="Cambria Math" panose="02040503050406030204" pitchFamily="18" charset="0"/>
                            <a:cs typeface="Times New Roman" panose="02020603050405020304" pitchFamily="18" charset="0"/>
                          </a:rPr>
                          <m:t>𝑚</m:t>
                        </m:r>
                      </m:sub>
                    </m:sSub>
                    <m:d>
                      <m:dPr>
                        <m:ctrlPr>
                          <a:rPr lang="en-US" sz="1200" b="0" i="1" smtClean="0">
                            <a:latin typeface="Cambria Math" panose="02040503050406030204" pitchFamily="18" charset="0"/>
                            <a:cs typeface="Times New Roman" panose="02020603050405020304" pitchFamily="18" charset="0"/>
                          </a:rPr>
                        </m:ctrlPr>
                      </m:dPr>
                      <m:e>
                        <m:sSub>
                          <m:sSubPr>
                            <m:ctrlPr>
                              <a:rPr lang="en-US" sz="1200" b="0" i="1" smtClean="0">
                                <a:latin typeface="Cambria Math" panose="02040503050406030204" pitchFamily="18" charset="0"/>
                                <a:cs typeface="Times New Roman" panose="02020603050405020304" pitchFamily="18" charset="0"/>
                              </a:rPr>
                            </m:ctrlPr>
                          </m:sSubPr>
                          <m:e>
                            <m:r>
                              <a:rPr lang="en-US" sz="1200" b="0" i="1" smtClean="0">
                                <a:latin typeface="Cambria Math" panose="02040503050406030204" pitchFamily="18" charset="0"/>
                                <a:cs typeface="Times New Roman" panose="02020603050405020304" pitchFamily="18" charset="0"/>
                              </a:rPr>
                              <m:t>𝒩</m:t>
                            </m:r>
                          </m:e>
                          <m:sub>
                            <m:r>
                              <a:rPr lang="en-US" sz="1200" b="0" i="1" smtClean="0">
                                <a:latin typeface="Cambria Math" panose="02040503050406030204" pitchFamily="18" charset="0"/>
                                <a:cs typeface="Times New Roman" panose="02020603050405020304" pitchFamily="18" charset="0"/>
                              </a:rPr>
                              <m:t>𝑚</m:t>
                            </m:r>
                          </m:sub>
                        </m:sSub>
                        <m:r>
                          <a:rPr lang="en-US" sz="1200" b="0" i="1" smtClean="0">
                            <a:latin typeface="Cambria Math" panose="02040503050406030204" pitchFamily="18" charset="0"/>
                            <a:cs typeface="Times New Roman" panose="02020603050405020304" pitchFamily="18" charset="0"/>
                          </a:rPr>
                          <m:t>,</m:t>
                        </m:r>
                        <m:sSub>
                          <m:sSubPr>
                            <m:ctrlPr>
                              <a:rPr lang="en-US" sz="1200" b="0" i="1" smtClean="0">
                                <a:latin typeface="Cambria Math" panose="02040503050406030204" pitchFamily="18" charset="0"/>
                                <a:cs typeface="Times New Roman" panose="02020603050405020304" pitchFamily="18" charset="0"/>
                              </a:rPr>
                            </m:ctrlPr>
                          </m:sSubPr>
                          <m:e>
                            <m:r>
                              <a:rPr lang="en-US" sz="1200" b="1" i="1" smtClean="0">
                                <a:latin typeface="Cambria Math" panose="02040503050406030204" pitchFamily="18" charset="0"/>
                                <a:cs typeface="Times New Roman" panose="02020603050405020304" pitchFamily="18" charset="0"/>
                              </a:rPr>
                              <m:t>𝒑</m:t>
                            </m:r>
                          </m:e>
                          <m:sub>
                            <m:r>
                              <a:rPr lang="en-US" sz="1200" b="0" i="1" smtClean="0">
                                <a:latin typeface="Cambria Math" panose="02040503050406030204" pitchFamily="18" charset="0"/>
                                <a:cs typeface="Times New Roman" panose="02020603050405020304" pitchFamily="18" charset="0"/>
                              </a:rPr>
                              <m:t>𝑚</m:t>
                            </m:r>
                          </m:sub>
                        </m:sSub>
                      </m:e>
                    </m:d>
                  </m:oMath>
                </a14:m>
                <a:r>
                  <a:rPr lang="en-CA" dirty="0"/>
                  <a:t>-</a:t>
                </a:r>
                <a14:m>
                  <m:oMath xmlns:m="http://schemas.openxmlformats.org/officeDocument/2006/math">
                    <m:sSub>
                      <m:sSubPr>
                        <m:ctrlPr>
                          <a:rPr lang="en-US" sz="1200" b="0" i="1" smtClean="0">
                            <a:latin typeface="Cambria Math" panose="02040503050406030204" pitchFamily="18" charset="0"/>
                            <a:cs typeface="Times New Roman" panose="02020603050405020304" pitchFamily="18" charset="0"/>
                          </a:rPr>
                        </m:ctrlPr>
                      </m:sSubPr>
                      <m:e>
                        <m:r>
                          <a:rPr lang="en-US" sz="1200" b="0" i="1" smtClean="0">
                            <a:latin typeface="Cambria Math" panose="02040503050406030204" pitchFamily="18" charset="0"/>
                            <a:cs typeface="Times New Roman" panose="02020603050405020304" pitchFamily="18" charset="0"/>
                          </a:rPr>
                          <m:t>𝑉</m:t>
                        </m:r>
                      </m:e>
                      <m:sub>
                        <m:r>
                          <a:rPr lang="en-US" sz="1200" b="0" i="1" smtClean="0">
                            <a:latin typeface="Cambria Math" panose="02040503050406030204" pitchFamily="18" charset="0"/>
                            <a:cs typeface="Times New Roman" panose="02020603050405020304" pitchFamily="18" charset="0"/>
                          </a:rPr>
                          <m:t>𝑚</m:t>
                        </m:r>
                      </m:sub>
                    </m:sSub>
                    <m:d>
                      <m:dPr>
                        <m:ctrlPr>
                          <a:rPr lang="en-US" sz="1200" b="0" i="1" smtClean="0">
                            <a:latin typeface="Cambria Math" panose="02040503050406030204" pitchFamily="18" charset="0"/>
                            <a:cs typeface="Times New Roman" panose="02020603050405020304" pitchFamily="18" charset="0"/>
                          </a:rPr>
                        </m:ctrlPr>
                      </m:dPr>
                      <m:e>
                        <m:sSub>
                          <m:sSubPr>
                            <m:ctrlPr>
                              <a:rPr lang="en-US" sz="1200" b="0" i="1" smtClean="0">
                                <a:latin typeface="Cambria Math" panose="02040503050406030204" pitchFamily="18" charset="0"/>
                                <a:cs typeface="Times New Roman" panose="02020603050405020304" pitchFamily="18" charset="0"/>
                              </a:rPr>
                            </m:ctrlPr>
                          </m:sSubPr>
                          <m:e>
                            <m:r>
                              <a:rPr lang="en-US" sz="1200" b="0" i="1" smtClean="0">
                                <a:latin typeface="Cambria Math" panose="02040503050406030204" pitchFamily="18" charset="0"/>
                                <a:cs typeface="Times New Roman" panose="02020603050405020304" pitchFamily="18" charset="0"/>
                              </a:rPr>
                              <m:t>𝒩</m:t>
                            </m:r>
                          </m:e>
                          <m:sub>
                            <m:r>
                              <a:rPr lang="en-US" sz="1200" b="0" i="1" smtClean="0">
                                <a:latin typeface="Cambria Math" panose="02040503050406030204" pitchFamily="18" charset="0"/>
                                <a:cs typeface="Times New Roman" panose="02020603050405020304" pitchFamily="18" charset="0"/>
                              </a:rPr>
                              <m:t>𝑚</m:t>
                            </m:r>
                          </m:sub>
                        </m:sSub>
                        <m:sSub>
                          <m:sSubPr>
                            <m:ctrlPr>
                              <a:rPr lang="en-US" sz="1200" b="0" i="1" smtClean="0">
                                <a:latin typeface="Cambria Math" panose="02040503050406030204" pitchFamily="18" charset="0"/>
                                <a:cs typeface="Times New Roman" panose="02020603050405020304" pitchFamily="18" charset="0"/>
                              </a:rPr>
                            </m:ctrlPr>
                          </m:sSubPr>
                          <m:e>
                            <m:r>
                              <a:rPr lang="en-US" sz="1200" b="0" i="1" smtClean="0">
                                <a:latin typeface="Cambria Math" panose="02040503050406030204" pitchFamily="18" charset="0"/>
                                <a:cs typeface="Times New Roman" panose="02020603050405020304" pitchFamily="18" charset="0"/>
                              </a:rPr>
                              <m:t>\</m:t>
                            </m:r>
                            <m:r>
                              <a:rPr lang="en-US" sz="1200" b="0" i="1" smtClean="0">
                                <a:latin typeface="Cambria Math" panose="02040503050406030204" pitchFamily="18" charset="0"/>
                                <a:cs typeface="Times New Roman" panose="02020603050405020304" pitchFamily="18" charset="0"/>
                              </a:rPr>
                              <m:t>𝒥</m:t>
                            </m:r>
                          </m:e>
                          <m:sub>
                            <m:r>
                              <a:rPr lang="en-US" sz="1200" b="0" i="1" smtClean="0">
                                <a:latin typeface="Cambria Math" panose="02040503050406030204" pitchFamily="18" charset="0"/>
                                <a:cs typeface="Times New Roman" panose="02020603050405020304" pitchFamily="18" charset="0"/>
                              </a:rPr>
                              <m:t>𝑠</m:t>
                            </m:r>
                          </m:sub>
                        </m:sSub>
                        <m:r>
                          <a:rPr lang="en-US" sz="1200" b="0" i="1" smtClean="0">
                            <a:latin typeface="Cambria Math" panose="02040503050406030204" pitchFamily="18" charset="0"/>
                            <a:cs typeface="Times New Roman" panose="02020603050405020304" pitchFamily="18" charset="0"/>
                          </a:rPr>
                          <m:t>,</m:t>
                        </m:r>
                        <m:sSub>
                          <m:sSubPr>
                            <m:ctrlPr>
                              <a:rPr lang="en-US" sz="1200" b="0" i="1" smtClean="0">
                                <a:latin typeface="Cambria Math" panose="02040503050406030204" pitchFamily="18" charset="0"/>
                                <a:cs typeface="Times New Roman" panose="02020603050405020304" pitchFamily="18" charset="0"/>
                              </a:rPr>
                            </m:ctrlPr>
                          </m:sSubPr>
                          <m:e>
                            <m:r>
                              <a:rPr lang="en-US" sz="1200" b="1" i="1" smtClean="0">
                                <a:latin typeface="Cambria Math" panose="02040503050406030204" pitchFamily="18" charset="0"/>
                                <a:cs typeface="Times New Roman" panose="02020603050405020304" pitchFamily="18" charset="0"/>
                              </a:rPr>
                              <m:t>𝒑</m:t>
                            </m:r>
                          </m:e>
                          <m:sub>
                            <m:r>
                              <a:rPr lang="en-US" sz="1200" b="0" i="1" smtClean="0">
                                <a:latin typeface="Cambria Math" panose="02040503050406030204" pitchFamily="18" charset="0"/>
                                <a:cs typeface="Times New Roman" panose="02020603050405020304" pitchFamily="18" charset="0"/>
                              </a:rPr>
                              <m:t>𝑚</m:t>
                            </m:r>
                          </m:sub>
                        </m:sSub>
                      </m:e>
                    </m:d>
                  </m:oMath>
                </a14:m>
                <a:endParaRPr lang="en-CA" dirty="0"/>
              </a:p>
              <a:p>
                <a:pPr marL="171450" indent="-171450" algn="l">
                  <a:buFont typeface="Arial" panose="020B0604020202020204" pitchFamily="34" charset="0"/>
                  <a:buChar char="•"/>
                </a:pPr>
                <a:r>
                  <a:rPr lang="en-CA" dirty="0"/>
                  <a:t>Some ways to deal in the paper with for-profit/not-for-profit hospitals</a:t>
                </a:r>
              </a:p>
              <a:p>
                <a:pPr marL="171450" indent="-171450" algn="l">
                  <a:buFont typeface="Arial" panose="020B0604020202020204" pitchFamily="34" charset="0"/>
                  <a:buChar char="•"/>
                </a:pPr>
                <a:r>
                  <a:rPr lang="en-CA" dirty="0"/>
                  <a:t>Additional cost assumptions: </a:t>
                </a:r>
              </a:p>
              <a:p>
                <a:pPr marL="628650" lvl="1" indent="-171450" algn="l">
                  <a:buFont typeface="Arial" panose="020B0604020202020204" pitchFamily="34" charset="0"/>
                  <a:buChar char="•"/>
                </a:pPr>
                <a:r>
                  <a:rPr lang="en-US" dirty="0"/>
                  <a:t>First, we assume that marginal costs are constant in quantity (though proportional to the disease weight). </a:t>
                </a:r>
              </a:p>
              <a:p>
                <a:pPr marL="628650" lvl="1" indent="-171450" algn="l">
                  <a:buFont typeface="Arial" panose="020B0604020202020204" pitchFamily="34" charset="0"/>
                  <a:buChar char="•"/>
                </a:pPr>
                <a:r>
                  <a:rPr lang="en-US" dirty="0"/>
                  <a:t>Second, we allow hospitals to have different marginal costs from treating patients at different MCOs, because the approach to care management, the level of paperwork, and ease and promptness of reimbursement may differ across MCOs. </a:t>
                </a:r>
              </a:p>
              <a:p>
                <a:pPr marL="628650" lvl="1" indent="-171450" algn="l">
                  <a:buFont typeface="Arial" panose="020B0604020202020204" pitchFamily="34" charset="0"/>
                  <a:buChar char="•"/>
                </a:pPr>
                <a:r>
                  <a:rPr lang="en-US" dirty="0"/>
                  <a:t>Finally, we specify that </a:t>
                </a:r>
                <a14:m>
                  <m:oMath xmlns:m="http://schemas.openxmlformats.org/officeDocument/2006/math">
                    <m:r>
                      <a:rPr lang="en-US" b="0" i="1" smtClean="0">
                        <a:latin typeface="Cambria Math" panose="02040503050406030204" pitchFamily="18" charset="0"/>
                      </a:rPr>
                      <m:t>𝑚</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𝑚𝑗</m:t>
                        </m:r>
                      </m:sub>
                    </m:sSub>
                    <m:r>
                      <a:rPr lang="en-US" b="0" i="1" smtClean="0">
                        <a:latin typeface="Cambria Math" panose="02040503050406030204" pitchFamily="18" charset="0"/>
                      </a:rPr>
                      <m:t>=</m:t>
                    </m:r>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𝑚𝑗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𝜀</m:t>
                        </m:r>
                      </m:e>
                      <m:sub>
                        <m:r>
                          <a:rPr lang="en-US" b="0" i="1" smtClean="0">
                            <a:latin typeface="Cambria Math" panose="02040503050406030204" pitchFamily="18" charset="0"/>
                          </a:rPr>
                          <m:t>𝑚𝑗</m:t>
                        </m:r>
                      </m:sub>
                    </m:sSub>
                  </m:oMath>
                </a14:m>
                <a:endParaRPr lang="en-CA" dirty="0"/>
              </a:p>
            </p:txBody>
          </p:sp>
        </mc:Choice>
        <mc:Fallback xmlns="">
          <p:sp>
            <p:nvSpPr>
              <p:cNvPr id="3" name="Notes Placeholder 2">
                <a:extLst>
                  <a:ext uri="{FF2B5EF4-FFF2-40B4-BE49-F238E27FC236}">
                    <a16:creationId xmlns:a16="http://schemas.microsoft.com/office/drawing/2014/main" id="{3E40292A-716D-48C7-EA61-3AA3DB4A3DA7}"/>
                  </a:ext>
                </a:extLst>
              </p:cNvPr>
              <p:cNvSpPr>
                <a:spLocks noGrp="1"/>
              </p:cNvSpPr>
              <p:nvPr>
                <p:ph type="body" idx="1"/>
              </p:nvPr>
            </p:nvSpPr>
            <p:spPr/>
            <p:txBody>
              <a:bodyPr/>
              <a:lstStyle/>
              <a:p>
                <a:pPr marL="171450" indent="-171450" algn="l">
                  <a:buFont typeface="Arial" panose="020B0604020202020204" pitchFamily="34" charset="0"/>
                  <a:buChar char="•"/>
                </a:pPr>
                <a:r>
                  <a:rPr lang="en-US" dirty="0"/>
                  <a:t>where τ is the relative weight on employee welfare.</a:t>
                </a:r>
              </a:p>
              <a:p>
                <a:pPr marL="171450" indent="-171450" algn="l">
                  <a:buFont typeface="Arial" panose="020B0604020202020204" pitchFamily="34" charset="0"/>
                  <a:buChar char="•"/>
                </a:pPr>
                <a:r>
                  <a:rPr lang="en-US" dirty="0"/>
                  <a:t>Can similarly calculate “net value” from including system s in network as </a:t>
                </a:r>
                <a:r>
                  <a:rPr lang="en-US" sz="1200" b="0" i="0">
                    <a:latin typeface="Cambria Math" panose="02040503050406030204" pitchFamily="18" charset="0"/>
                    <a:cs typeface="Times New Roman" panose="02020603050405020304" pitchFamily="18" charset="0"/>
                  </a:rPr>
                  <a:t>𝑉_𝑚 (𝒩_𝑚,</a:t>
                </a:r>
                <a:r>
                  <a:rPr lang="en-US" sz="1200" b="1" i="0">
                    <a:latin typeface="Cambria Math" panose="02040503050406030204" pitchFamily="18" charset="0"/>
                    <a:cs typeface="Times New Roman" panose="02020603050405020304" pitchFamily="18" charset="0"/>
                  </a:rPr>
                  <a:t>𝒑</a:t>
                </a:r>
                <a:r>
                  <a:rPr lang="en-US" sz="1200" b="0" i="0">
                    <a:latin typeface="Cambria Math" panose="02040503050406030204" pitchFamily="18" charset="0"/>
                    <a:cs typeface="Times New Roman" panose="02020603050405020304" pitchFamily="18" charset="0"/>
                  </a:rPr>
                  <a:t>_𝑚 )</a:t>
                </a:r>
                <a:r>
                  <a:rPr lang="en-CA" dirty="0"/>
                  <a:t>-</a:t>
                </a:r>
                <a:r>
                  <a:rPr lang="en-US" sz="1200" b="0" i="0">
                    <a:latin typeface="Cambria Math" panose="02040503050406030204" pitchFamily="18" charset="0"/>
                    <a:cs typeface="Times New Roman" panose="02020603050405020304" pitchFamily="18" charset="0"/>
                  </a:rPr>
                  <a:t>𝑉_𝑚 (𝒩_𝑚 〖\𝒥〗_𝑠,</a:t>
                </a:r>
                <a:r>
                  <a:rPr lang="en-US" sz="1200" b="1" i="0">
                    <a:latin typeface="Cambria Math" panose="02040503050406030204" pitchFamily="18" charset="0"/>
                    <a:cs typeface="Times New Roman" panose="02020603050405020304" pitchFamily="18" charset="0"/>
                  </a:rPr>
                  <a:t>𝒑</a:t>
                </a:r>
                <a:r>
                  <a:rPr lang="en-US" sz="1200" b="0" i="0">
                    <a:latin typeface="Cambria Math" panose="02040503050406030204" pitchFamily="18" charset="0"/>
                    <a:cs typeface="Times New Roman" panose="02020603050405020304" pitchFamily="18" charset="0"/>
                  </a:rPr>
                  <a:t>_𝑚 )</a:t>
                </a:r>
                <a:endParaRPr lang="en-CA" dirty="0"/>
              </a:p>
              <a:p>
                <a:pPr marL="171450" indent="-171450" algn="l">
                  <a:buFont typeface="Arial" panose="020B0604020202020204" pitchFamily="34" charset="0"/>
                  <a:buChar char="•"/>
                </a:pPr>
                <a:r>
                  <a:rPr lang="en-CA" dirty="0"/>
                  <a:t>Some ways to deal in the paper with for-profit/not-for-profit hospitals</a:t>
                </a:r>
              </a:p>
              <a:p>
                <a:pPr marL="171450" indent="-171450" algn="l">
                  <a:buFont typeface="Arial" panose="020B0604020202020204" pitchFamily="34" charset="0"/>
                  <a:buChar char="•"/>
                </a:pPr>
                <a:r>
                  <a:rPr lang="en-CA" dirty="0"/>
                  <a:t>Additional cost assumptions: </a:t>
                </a:r>
              </a:p>
              <a:p>
                <a:pPr marL="628650" lvl="1" indent="-171450" algn="l">
                  <a:buFont typeface="Arial" panose="020B0604020202020204" pitchFamily="34" charset="0"/>
                  <a:buChar char="•"/>
                </a:pPr>
                <a:r>
                  <a:rPr lang="en-US" dirty="0"/>
                  <a:t>First, we assume that marginal costs are constant in quantity (though proportional to the disease weight). </a:t>
                </a:r>
              </a:p>
              <a:p>
                <a:pPr marL="628650" lvl="1" indent="-171450" algn="l">
                  <a:buFont typeface="Arial" panose="020B0604020202020204" pitchFamily="34" charset="0"/>
                  <a:buChar char="•"/>
                </a:pPr>
                <a:r>
                  <a:rPr lang="en-US" dirty="0"/>
                  <a:t>Second, we allow hospitals to have different marginal costs from treating patients at different MCOs, because the approach to care management, the level of paperwork, and ease and promptness of reimbursement may differ across MCOs. </a:t>
                </a:r>
              </a:p>
              <a:p>
                <a:pPr marL="628650" lvl="1" indent="-171450" algn="l">
                  <a:buFont typeface="Arial" panose="020B0604020202020204" pitchFamily="34" charset="0"/>
                  <a:buChar char="•"/>
                </a:pPr>
                <a:r>
                  <a:rPr lang="en-US" dirty="0"/>
                  <a:t>Finally, we specify that </a:t>
                </a:r>
                <a:r>
                  <a:rPr lang="en-US" b="0" i="0">
                    <a:latin typeface="Cambria Math" panose="02040503050406030204" pitchFamily="18" charset="0"/>
                  </a:rPr>
                  <a:t>𝑚𝑐_𝑚𝑗=𝛾𝑣_𝑚𝑗+𝜀_𝑚𝑗</a:t>
                </a:r>
                <a:endParaRPr lang="en-CA" dirty="0"/>
              </a:p>
            </p:txBody>
          </p:sp>
        </mc:Fallback>
      </mc:AlternateContent>
      <p:sp>
        <p:nvSpPr>
          <p:cNvPr id="4" name="Slide Number Placeholder 3">
            <a:extLst>
              <a:ext uri="{FF2B5EF4-FFF2-40B4-BE49-F238E27FC236}">
                <a16:creationId xmlns:a16="http://schemas.microsoft.com/office/drawing/2014/main" id="{1E73A713-BE9E-990B-445A-03869D4A6A0A}"/>
              </a:ext>
            </a:extLst>
          </p:cNvPr>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15249558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83ADB-2A3A-98F5-0715-7CD970C31B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F342C3-34E2-5C83-9278-49D7E192560C}"/>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E6ED5877-9861-106E-1B02-C7985B214CEB}"/>
                  </a:ext>
                </a:extLst>
              </p:cNvPr>
              <p:cNvSpPr>
                <a:spLocks noGrp="1"/>
              </p:cNvSpPr>
              <p:nvPr>
                <p:ph type="body" idx="1"/>
              </p:nvPr>
            </p:nvSpPr>
            <p:spPr/>
            <p:txBody>
              <a:bodyPr/>
              <a:lstStyle/>
              <a:p>
                <a:pPr marL="171450" indent="-171450" algn="l">
                  <a:buFont typeface="Arial" panose="020B0604020202020204" pitchFamily="34" charset="0"/>
                  <a:buChar char="•"/>
                </a:pPr>
                <a:r>
                  <a:rPr lang="en-US" dirty="0"/>
                  <a:t>where τ is the relative weight on employee welfare.</a:t>
                </a:r>
              </a:p>
              <a:p>
                <a:pPr marL="171450" indent="-171450" algn="l">
                  <a:buFont typeface="Arial" panose="020B0604020202020204" pitchFamily="34" charset="0"/>
                  <a:buChar char="•"/>
                </a:pPr>
                <a:r>
                  <a:rPr lang="en-US" dirty="0"/>
                  <a:t>Can similarly calculate “net value” from including system s in network as </a:t>
                </a:r>
                <a14:m>
                  <m:oMath xmlns:m="http://schemas.openxmlformats.org/officeDocument/2006/math">
                    <m:sSub>
                      <m:sSubPr>
                        <m:ctrlPr>
                          <a:rPr lang="en-US" sz="1200" b="0" i="1" smtClean="0">
                            <a:latin typeface="Cambria Math" panose="02040503050406030204" pitchFamily="18" charset="0"/>
                            <a:cs typeface="Times New Roman" panose="02020603050405020304" pitchFamily="18" charset="0"/>
                          </a:rPr>
                        </m:ctrlPr>
                      </m:sSubPr>
                      <m:e>
                        <m:r>
                          <a:rPr lang="en-US" sz="1200" b="0" i="1" smtClean="0">
                            <a:latin typeface="Cambria Math" panose="02040503050406030204" pitchFamily="18" charset="0"/>
                            <a:cs typeface="Times New Roman" panose="02020603050405020304" pitchFamily="18" charset="0"/>
                          </a:rPr>
                          <m:t>𝑉</m:t>
                        </m:r>
                      </m:e>
                      <m:sub>
                        <m:r>
                          <a:rPr lang="en-US" sz="1200" b="0" i="1" smtClean="0">
                            <a:latin typeface="Cambria Math" panose="02040503050406030204" pitchFamily="18" charset="0"/>
                            <a:cs typeface="Times New Roman" panose="02020603050405020304" pitchFamily="18" charset="0"/>
                          </a:rPr>
                          <m:t>𝑚</m:t>
                        </m:r>
                      </m:sub>
                    </m:sSub>
                    <m:d>
                      <m:dPr>
                        <m:ctrlPr>
                          <a:rPr lang="en-US" sz="1200" b="0" i="1" smtClean="0">
                            <a:latin typeface="Cambria Math" panose="02040503050406030204" pitchFamily="18" charset="0"/>
                            <a:cs typeface="Times New Roman" panose="02020603050405020304" pitchFamily="18" charset="0"/>
                          </a:rPr>
                        </m:ctrlPr>
                      </m:dPr>
                      <m:e>
                        <m:sSub>
                          <m:sSubPr>
                            <m:ctrlPr>
                              <a:rPr lang="en-US" sz="1200" b="0" i="1" smtClean="0">
                                <a:latin typeface="Cambria Math" panose="02040503050406030204" pitchFamily="18" charset="0"/>
                                <a:cs typeface="Times New Roman" panose="02020603050405020304" pitchFamily="18" charset="0"/>
                              </a:rPr>
                            </m:ctrlPr>
                          </m:sSubPr>
                          <m:e>
                            <m:r>
                              <a:rPr lang="en-US" sz="1200" b="0" i="1" smtClean="0">
                                <a:latin typeface="Cambria Math" panose="02040503050406030204" pitchFamily="18" charset="0"/>
                                <a:cs typeface="Times New Roman" panose="02020603050405020304" pitchFamily="18" charset="0"/>
                              </a:rPr>
                              <m:t>𝒩</m:t>
                            </m:r>
                          </m:e>
                          <m:sub>
                            <m:r>
                              <a:rPr lang="en-US" sz="1200" b="0" i="1" smtClean="0">
                                <a:latin typeface="Cambria Math" panose="02040503050406030204" pitchFamily="18" charset="0"/>
                                <a:cs typeface="Times New Roman" panose="02020603050405020304" pitchFamily="18" charset="0"/>
                              </a:rPr>
                              <m:t>𝑚</m:t>
                            </m:r>
                          </m:sub>
                        </m:sSub>
                        <m:r>
                          <a:rPr lang="en-US" sz="1200" b="0" i="1" smtClean="0">
                            <a:latin typeface="Cambria Math" panose="02040503050406030204" pitchFamily="18" charset="0"/>
                            <a:cs typeface="Times New Roman" panose="02020603050405020304" pitchFamily="18" charset="0"/>
                          </a:rPr>
                          <m:t>,</m:t>
                        </m:r>
                        <m:sSub>
                          <m:sSubPr>
                            <m:ctrlPr>
                              <a:rPr lang="en-US" sz="1200" b="0" i="1" smtClean="0">
                                <a:latin typeface="Cambria Math" panose="02040503050406030204" pitchFamily="18" charset="0"/>
                                <a:cs typeface="Times New Roman" panose="02020603050405020304" pitchFamily="18" charset="0"/>
                              </a:rPr>
                            </m:ctrlPr>
                          </m:sSubPr>
                          <m:e>
                            <m:r>
                              <a:rPr lang="en-US" sz="1200" b="1" i="1" smtClean="0">
                                <a:latin typeface="Cambria Math" panose="02040503050406030204" pitchFamily="18" charset="0"/>
                                <a:cs typeface="Times New Roman" panose="02020603050405020304" pitchFamily="18" charset="0"/>
                              </a:rPr>
                              <m:t>𝒑</m:t>
                            </m:r>
                          </m:e>
                          <m:sub>
                            <m:r>
                              <a:rPr lang="en-US" sz="1200" b="0" i="1" smtClean="0">
                                <a:latin typeface="Cambria Math" panose="02040503050406030204" pitchFamily="18" charset="0"/>
                                <a:cs typeface="Times New Roman" panose="02020603050405020304" pitchFamily="18" charset="0"/>
                              </a:rPr>
                              <m:t>𝑚</m:t>
                            </m:r>
                          </m:sub>
                        </m:sSub>
                      </m:e>
                    </m:d>
                  </m:oMath>
                </a14:m>
                <a:r>
                  <a:rPr lang="en-CA" dirty="0"/>
                  <a:t>-</a:t>
                </a:r>
                <a14:m>
                  <m:oMath xmlns:m="http://schemas.openxmlformats.org/officeDocument/2006/math">
                    <m:sSub>
                      <m:sSubPr>
                        <m:ctrlPr>
                          <a:rPr lang="en-US" sz="1200" b="0" i="1" smtClean="0">
                            <a:latin typeface="Cambria Math" panose="02040503050406030204" pitchFamily="18" charset="0"/>
                            <a:cs typeface="Times New Roman" panose="02020603050405020304" pitchFamily="18" charset="0"/>
                          </a:rPr>
                        </m:ctrlPr>
                      </m:sSubPr>
                      <m:e>
                        <m:r>
                          <a:rPr lang="en-US" sz="1200" b="0" i="1" smtClean="0">
                            <a:latin typeface="Cambria Math" panose="02040503050406030204" pitchFamily="18" charset="0"/>
                            <a:cs typeface="Times New Roman" panose="02020603050405020304" pitchFamily="18" charset="0"/>
                          </a:rPr>
                          <m:t>𝑉</m:t>
                        </m:r>
                      </m:e>
                      <m:sub>
                        <m:r>
                          <a:rPr lang="en-US" sz="1200" b="0" i="1" smtClean="0">
                            <a:latin typeface="Cambria Math" panose="02040503050406030204" pitchFamily="18" charset="0"/>
                            <a:cs typeface="Times New Roman" panose="02020603050405020304" pitchFamily="18" charset="0"/>
                          </a:rPr>
                          <m:t>𝑚</m:t>
                        </m:r>
                      </m:sub>
                    </m:sSub>
                    <m:d>
                      <m:dPr>
                        <m:ctrlPr>
                          <a:rPr lang="en-US" sz="1200" b="0" i="1" smtClean="0">
                            <a:latin typeface="Cambria Math" panose="02040503050406030204" pitchFamily="18" charset="0"/>
                            <a:cs typeface="Times New Roman" panose="02020603050405020304" pitchFamily="18" charset="0"/>
                          </a:rPr>
                        </m:ctrlPr>
                      </m:dPr>
                      <m:e>
                        <m:sSub>
                          <m:sSubPr>
                            <m:ctrlPr>
                              <a:rPr lang="en-US" sz="1200" b="0" i="1" smtClean="0">
                                <a:latin typeface="Cambria Math" panose="02040503050406030204" pitchFamily="18" charset="0"/>
                                <a:cs typeface="Times New Roman" panose="02020603050405020304" pitchFamily="18" charset="0"/>
                              </a:rPr>
                            </m:ctrlPr>
                          </m:sSubPr>
                          <m:e>
                            <m:r>
                              <a:rPr lang="en-US" sz="1200" b="0" i="1" smtClean="0">
                                <a:latin typeface="Cambria Math" panose="02040503050406030204" pitchFamily="18" charset="0"/>
                                <a:cs typeface="Times New Roman" panose="02020603050405020304" pitchFamily="18" charset="0"/>
                              </a:rPr>
                              <m:t>𝒩</m:t>
                            </m:r>
                          </m:e>
                          <m:sub>
                            <m:r>
                              <a:rPr lang="en-US" sz="1200" b="0" i="1" smtClean="0">
                                <a:latin typeface="Cambria Math" panose="02040503050406030204" pitchFamily="18" charset="0"/>
                                <a:cs typeface="Times New Roman" panose="02020603050405020304" pitchFamily="18" charset="0"/>
                              </a:rPr>
                              <m:t>𝑚</m:t>
                            </m:r>
                          </m:sub>
                        </m:sSub>
                        <m:sSub>
                          <m:sSubPr>
                            <m:ctrlPr>
                              <a:rPr lang="en-US" sz="1200" b="0" i="1" smtClean="0">
                                <a:latin typeface="Cambria Math" panose="02040503050406030204" pitchFamily="18" charset="0"/>
                                <a:cs typeface="Times New Roman" panose="02020603050405020304" pitchFamily="18" charset="0"/>
                              </a:rPr>
                            </m:ctrlPr>
                          </m:sSubPr>
                          <m:e>
                            <m:r>
                              <a:rPr lang="en-US" sz="1200" b="0" i="1" smtClean="0">
                                <a:latin typeface="Cambria Math" panose="02040503050406030204" pitchFamily="18" charset="0"/>
                                <a:cs typeface="Times New Roman" panose="02020603050405020304" pitchFamily="18" charset="0"/>
                              </a:rPr>
                              <m:t>\</m:t>
                            </m:r>
                            <m:r>
                              <a:rPr lang="en-US" sz="1200" b="0" i="1" smtClean="0">
                                <a:latin typeface="Cambria Math" panose="02040503050406030204" pitchFamily="18" charset="0"/>
                                <a:cs typeface="Times New Roman" panose="02020603050405020304" pitchFamily="18" charset="0"/>
                              </a:rPr>
                              <m:t>𝒥</m:t>
                            </m:r>
                          </m:e>
                          <m:sub>
                            <m:r>
                              <a:rPr lang="en-US" sz="1200" b="0" i="1" smtClean="0">
                                <a:latin typeface="Cambria Math" panose="02040503050406030204" pitchFamily="18" charset="0"/>
                                <a:cs typeface="Times New Roman" panose="02020603050405020304" pitchFamily="18" charset="0"/>
                              </a:rPr>
                              <m:t>𝑠</m:t>
                            </m:r>
                          </m:sub>
                        </m:sSub>
                        <m:r>
                          <a:rPr lang="en-US" sz="1200" b="0" i="1" smtClean="0">
                            <a:latin typeface="Cambria Math" panose="02040503050406030204" pitchFamily="18" charset="0"/>
                            <a:cs typeface="Times New Roman" panose="02020603050405020304" pitchFamily="18" charset="0"/>
                          </a:rPr>
                          <m:t>,</m:t>
                        </m:r>
                        <m:sSub>
                          <m:sSubPr>
                            <m:ctrlPr>
                              <a:rPr lang="en-US" sz="1200" b="0" i="1" smtClean="0">
                                <a:latin typeface="Cambria Math" panose="02040503050406030204" pitchFamily="18" charset="0"/>
                                <a:cs typeface="Times New Roman" panose="02020603050405020304" pitchFamily="18" charset="0"/>
                              </a:rPr>
                            </m:ctrlPr>
                          </m:sSubPr>
                          <m:e>
                            <m:r>
                              <a:rPr lang="en-US" sz="1200" b="1" i="1" smtClean="0">
                                <a:latin typeface="Cambria Math" panose="02040503050406030204" pitchFamily="18" charset="0"/>
                                <a:cs typeface="Times New Roman" panose="02020603050405020304" pitchFamily="18" charset="0"/>
                              </a:rPr>
                              <m:t>𝒑</m:t>
                            </m:r>
                          </m:e>
                          <m:sub>
                            <m:r>
                              <a:rPr lang="en-US" sz="1200" b="0" i="1" smtClean="0">
                                <a:latin typeface="Cambria Math" panose="02040503050406030204" pitchFamily="18" charset="0"/>
                                <a:cs typeface="Times New Roman" panose="02020603050405020304" pitchFamily="18" charset="0"/>
                              </a:rPr>
                              <m:t>𝑚</m:t>
                            </m:r>
                          </m:sub>
                        </m:sSub>
                      </m:e>
                    </m:d>
                  </m:oMath>
                </a14:m>
                <a:endParaRPr lang="en-CA" dirty="0"/>
              </a:p>
              <a:p>
                <a:pPr marL="171450" indent="-171450" algn="l">
                  <a:buFont typeface="Arial" panose="020B0604020202020204" pitchFamily="34" charset="0"/>
                  <a:buChar char="•"/>
                </a:pPr>
                <a:r>
                  <a:rPr lang="en-CA" dirty="0"/>
                  <a:t>Some ways to deal in the paper with for-profit/not-for-profit hospitals</a:t>
                </a:r>
              </a:p>
              <a:p>
                <a:pPr marL="171450" indent="-171450" algn="l">
                  <a:buFont typeface="Arial" panose="020B0604020202020204" pitchFamily="34" charset="0"/>
                  <a:buChar char="•"/>
                </a:pPr>
                <a:r>
                  <a:rPr lang="en-CA" dirty="0"/>
                  <a:t>Additional cost assumptions: </a:t>
                </a:r>
              </a:p>
              <a:p>
                <a:pPr marL="628650" lvl="1" indent="-171450" algn="l">
                  <a:buFont typeface="Arial" panose="020B0604020202020204" pitchFamily="34" charset="0"/>
                  <a:buChar char="•"/>
                </a:pPr>
                <a:r>
                  <a:rPr lang="en-US" dirty="0"/>
                  <a:t>First, we assume that marginal costs are constant in quantity (though proportional to the disease weight). </a:t>
                </a:r>
              </a:p>
              <a:p>
                <a:pPr marL="628650" lvl="1" indent="-171450" algn="l">
                  <a:buFont typeface="Arial" panose="020B0604020202020204" pitchFamily="34" charset="0"/>
                  <a:buChar char="•"/>
                </a:pPr>
                <a:r>
                  <a:rPr lang="en-US" dirty="0"/>
                  <a:t>Second, we allow hospitals to have different marginal costs from treating patients at different MCOs, because the approach to care management, the level of paperwork, and ease and promptness of reimbursement may differ across MCOs. </a:t>
                </a:r>
              </a:p>
              <a:p>
                <a:pPr marL="628650" lvl="1" indent="-171450" algn="l">
                  <a:buFont typeface="Arial" panose="020B0604020202020204" pitchFamily="34" charset="0"/>
                  <a:buChar char="•"/>
                </a:pPr>
                <a:r>
                  <a:rPr lang="en-US" dirty="0"/>
                  <a:t>Finally, we specify that </a:t>
                </a:r>
                <a14:m>
                  <m:oMath xmlns:m="http://schemas.openxmlformats.org/officeDocument/2006/math">
                    <m:r>
                      <a:rPr lang="en-US" b="0" i="1" smtClean="0">
                        <a:latin typeface="Cambria Math" panose="02040503050406030204" pitchFamily="18" charset="0"/>
                      </a:rPr>
                      <m:t>𝑚</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𝑚𝑗</m:t>
                        </m:r>
                      </m:sub>
                    </m:sSub>
                    <m:r>
                      <a:rPr lang="en-US" b="0" i="1" smtClean="0">
                        <a:latin typeface="Cambria Math" panose="02040503050406030204" pitchFamily="18" charset="0"/>
                      </a:rPr>
                      <m:t>=</m:t>
                    </m:r>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𝑚𝑗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𝜀</m:t>
                        </m:r>
                      </m:e>
                      <m:sub>
                        <m:r>
                          <a:rPr lang="en-US" b="0" i="1" smtClean="0">
                            <a:latin typeface="Cambria Math" panose="02040503050406030204" pitchFamily="18" charset="0"/>
                          </a:rPr>
                          <m:t>𝑚𝑗</m:t>
                        </m:r>
                      </m:sub>
                    </m:sSub>
                  </m:oMath>
                </a14:m>
                <a:endParaRPr lang="en-US" b="0" dirty="0"/>
              </a:p>
              <a:p>
                <a:pPr marL="171450" lvl="0" indent="-171450" algn="l">
                  <a:buFont typeface="Arial" panose="020B0604020202020204" pitchFamily="34" charset="0"/>
                  <a:buChar char="•"/>
                </a:pPr>
                <a:r>
                  <a:rPr lang="en-CA" dirty="0"/>
                  <a:t>Note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𝑚𝑗</m:t>
                        </m:r>
                      </m:sub>
                    </m:sSub>
                  </m:oMath>
                </a14:m>
                <a:r>
                  <a:rPr lang="en-CA" dirty="0"/>
                  <a:t> is hospital patient flow and is defined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𝑚𝑗</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𝑑</m:t>
                            </m:r>
                          </m:sub>
                          <m:sup/>
                          <m:e>
                            <m:r>
                              <a:rPr lang="en-US" b="0" i="1" smtClean="0">
                                <a:latin typeface="Cambria Math" panose="02040503050406030204" pitchFamily="18" charset="0"/>
                              </a:rPr>
                              <m:t>𝕀</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𝑚</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𝒩</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𝑚</m:t>
                                </m:r>
                              </m:sub>
                            </m:sSub>
                            <m:r>
                              <a:rPr lang="en-US" b="0" i="1" smtClean="0">
                                <a:latin typeface="Cambria Math" panose="02040503050406030204" pitchFamily="18" charset="0"/>
                              </a:rPr>
                              <m:t>)</m:t>
                            </m:r>
                          </m:e>
                        </m:nary>
                        <m:r>
                          <a:rPr lang="en-US" b="0" i="1" smtClean="0">
                            <a:latin typeface="Cambria Math" panose="02040503050406030204" pitchFamily="18" charset="0"/>
                          </a:rPr>
                          <m:t>.</m:t>
                        </m:r>
                      </m:e>
                    </m:nary>
                  </m:oMath>
                </a14:m>
                <a:endParaRPr lang="en-CA" dirty="0"/>
              </a:p>
            </p:txBody>
          </p:sp>
        </mc:Choice>
        <mc:Fallback xmlns="">
          <p:sp>
            <p:nvSpPr>
              <p:cNvPr id="3" name="Notes Placeholder 2">
                <a:extLst>
                  <a:ext uri="{FF2B5EF4-FFF2-40B4-BE49-F238E27FC236}">
                    <a16:creationId xmlns:a16="http://schemas.microsoft.com/office/drawing/2014/main" id="{E6ED5877-9861-106E-1B02-C7985B214CEB}"/>
                  </a:ext>
                </a:extLst>
              </p:cNvPr>
              <p:cNvSpPr>
                <a:spLocks noGrp="1"/>
              </p:cNvSpPr>
              <p:nvPr>
                <p:ph type="body" idx="1"/>
              </p:nvPr>
            </p:nvSpPr>
            <p:spPr/>
            <p:txBody>
              <a:bodyPr/>
              <a:lstStyle/>
              <a:p>
                <a:pPr marL="171450" indent="-171450" algn="l">
                  <a:buFont typeface="Arial" panose="020B0604020202020204" pitchFamily="34" charset="0"/>
                  <a:buChar char="•"/>
                </a:pPr>
                <a:r>
                  <a:rPr lang="en-US" dirty="0"/>
                  <a:t>where τ is the relative weight on employee welfare.</a:t>
                </a:r>
              </a:p>
              <a:p>
                <a:pPr marL="171450" indent="-171450" algn="l">
                  <a:buFont typeface="Arial" panose="020B0604020202020204" pitchFamily="34" charset="0"/>
                  <a:buChar char="•"/>
                </a:pPr>
                <a:r>
                  <a:rPr lang="en-US" dirty="0"/>
                  <a:t>Can similarly calculate “net value” from including system s in network as </a:t>
                </a:r>
                <a:r>
                  <a:rPr lang="en-US" sz="1200" b="0" i="0">
                    <a:latin typeface="Cambria Math" panose="02040503050406030204" pitchFamily="18" charset="0"/>
                    <a:cs typeface="Times New Roman" panose="02020603050405020304" pitchFamily="18" charset="0"/>
                  </a:rPr>
                  <a:t>𝑉_𝑚 (𝒩_𝑚,</a:t>
                </a:r>
                <a:r>
                  <a:rPr lang="en-US" sz="1200" b="1" i="0">
                    <a:latin typeface="Cambria Math" panose="02040503050406030204" pitchFamily="18" charset="0"/>
                    <a:cs typeface="Times New Roman" panose="02020603050405020304" pitchFamily="18" charset="0"/>
                  </a:rPr>
                  <a:t>𝒑</a:t>
                </a:r>
                <a:r>
                  <a:rPr lang="en-US" sz="1200" b="0" i="0">
                    <a:latin typeface="Cambria Math" panose="02040503050406030204" pitchFamily="18" charset="0"/>
                    <a:cs typeface="Times New Roman" panose="02020603050405020304" pitchFamily="18" charset="0"/>
                  </a:rPr>
                  <a:t>_𝑚 )</a:t>
                </a:r>
                <a:r>
                  <a:rPr lang="en-CA" dirty="0"/>
                  <a:t>-</a:t>
                </a:r>
                <a:r>
                  <a:rPr lang="en-US" sz="1200" b="0" i="0">
                    <a:latin typeface="Cambria Math" panose="02040503050406030204" pitchFamily="18" charset="0"/>
                    <a:cs typeface="Times New Roman" panose="02020603050405020304" pitchFamily="18" charset="0"/>
                  </a:rPr>
                  <a:t>𝑉_𝑚 (𝒩_𝑚 〖\𝒥〗_𝑠,</a:t>
                </a:r>
                <a:r>
                  <a:rPr lang="en-US" sz="1200" b="1" i="0">
                    <a:latin typeface="Cambria Math" panose="02040503050406030204" pitchFamily="18" charset="0"/>
                    <a:cs typeface="Times New Roman" panose="02020603050405020304" pitchFamily="18" charset="0"/>
                  </a:rPr>
                  <a:t>𝒑</a:t>
                </a:r>
                <a:r>
                  <a:rPr lang="en-US" sz="1200" b="0" i="0">
                    <a:latin typeface="Cambria Math" panose="02040503050406030204" pitchFamily="18" charset="0"/>
                    <a:cs typeface="Times New Roman" panose="02020603050405020304" pitchFamily="18" charset="0"/>
                  </a:rPr>
                  <a:t>_𝑚 )</a:t>
                </a:r>
                <a:endParaRPr lang="en-CA" dirty="0"/>
              </a:p>
              <a:p>
                <a:pPr marL="171450" indent="-171450" algn="l">
                  <a:buFont typeface="Arial" panose="020B0604020202020204" pitchFamily="34" charset="0"/>
                  <a:buChar char="•"/>
                </a:pPr>
                <a:r>
                  <a:rPr lang="en-CA" dirty="0"/>
                  <a:t>Some ways to deal in the paper with for-profit/not-for-profit hospitals</a:t>
                </a:r>
              </a:p>
              <a:p>
                <a:pPr marL="171450" indent="-171450" algn="l">
                  <a:buFont typeface="Arial" panose="020B0604020202020204" pitchFamily="34" charset="0"/>
                  <a:buChar char="•"/>
                </a:pPr>
                <a:r>
                  <a:rPr lang="en-CA" dirty="0"/>
                  <a:t>Additional cost assumptions: </a:t>
                </a:r>
              </a:p>
              <a:p>
                <a:pPr marL="628650" lvl="1" indent="-171450" algn="l">
                  <a:buFont typeface="Arial" panose="020B0604020202020204" pitchFamily="34" charset="0"/>
                  <a:buChar char="•"/>
                </a:pPr>
                <a:r>
                  <a:rPr lang="en-US" dirty="0"/>
                  <a:t>First, we assume that marginal costs are constant in quantity (though proportional to the disease weight). </a:t>
                </a:r>
              </a:p>
              <a:p>
                <a:pPr marL="628650" lvl="1" indent="-171450" algn="l">
                  <a:buFont typeface="Arial" panose="020B0604020202020204" pitchFamily="34" charset="0"/>
                  <a:buChar char="•"/>
                </a:pPr>
                <a:r>
                  <a:rPr lang="en-US" dirty="0"/>
                  <a:t>Second, we allow hospitals to have different marginal costs from treating patients at different MCOs, because the approach to care management, the level of paperwork, and ease and promptness of reimbursement may differ across MCOs. </a:t>
                </a:r>
              </a:p>
              <a:p>
                <a:pPr marL="628650" lvl="1" indent="-171450" algn="l">
                  <a:buFont typeface="Arial" panose="020B0604020202020204" pitchFamily="34" charset="0"/>
                  <a:buChar char="•"/>
                </a:pPr>
                <a:r>
                  <a:rPr lang="en-US" dirty="0"/>
                  <a:t>Finally, we specify that </a:t>
                </a:r>
                <a:r>
                  <a:rPr lang="en-US" b="0" i="0">
                    <a:latin typeface="Cambria Math" panose="02040503050406030204" pitchFamily="18" charset="0"/>
                  </a:rPr>
                  <a:t>𝑚𝑐_𝑚𝑗=𝛾𝑣_𝑚𝑗+𝜀_𝑚𝑗</a:t>
                </a:r>
                <a:endParaRPr lang="en-US" b="0" dirty="0"/>
              </a:p>
              <a:p>
                <a:pPr marL="171450" lvl="0" indent="-171450" algn="l">
                  <a:buFont typeface="Arial" panose="020B0604020202020204" pitchFamily="34" charset="0"/>
                  <a:buChar char="•"/>
                </a:pPr>
                <a:r>
                  <a:rPr lang="en-CA" dirty="0"/>
                  <a:t>Note that </a:t>
                </a:r>
                <a:r>
                  <a:rPr lang="en-US" b="0" i="0">
                    <a:latin typeface="Cambria Math" panose="02040503050406030204" pitchFamily="18" charset="0"/>
                  </a:rPr>
                  <a:t>𝑞_𝑚𝑗</a:t>
                </a:r>
                <a:r>
                  <a:rPr lang="en-CA" dirty="0"/>
                  <a:t> is hospital patient flow and is defined by </a:t>
                </a:r>
                <a:r>
                  <a:rPr lang="en-US" b="0" i="0">
                    <a:latin typeface="Cambria Math" panose="02040503050406030204" pitchFamily="18" charset="0"/>
                  </a:rPr>
                  <a:t>𝑞_𝑚𝑗=∑8_𝑖▒〖∑8_𝑑▒〖𝕀[𝑚(𝑖)=𝑚] 𝑓_𝑖𝑑 𝑤_𝑑 𝑠_𝑖𝑑 (𝒩_𝑚,𝑝_𝑚)〗.〗</a:t>
                </a:r>
                <a:endParaRPr lang="en-CA" dirty="0"/>
              </a:p>
            </p:txBody>
          </p:sp>
        </mc:Fallback>
      </mc:AlternateContent>
      <p:sp>
        <p:nvSpPr>
          <p:cNvPr id="4" name="Slide Number Placeholder 3">
            <a:extLst>
              <a:ext uri="{FF2B5EF4-FFF2-40B4-BE49-F238E27FC236}">
                <a16:creationId xmlns:a16="http://schemas.microsoft.com/office/drawing/2014/main" id="{CEFBF0EB-7F27-EABC-D7CF-2BF618E59C02}"/>
              </a:ext>
            </a:extLst>
          </p:cNvPr>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3141929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86487-7E8F-EE48-38DE-B0BCCF6695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A3A994-343A-0C1E-F5BE-2842F3B76A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1356EA-101B-9EFD-6BDD-521254D79FAB}"/>
              </a:ext>
            </a:extLst>
          </p:cNvPr>
          <p:cNvSpPr>
            <a:spLocks noGrp="1"/>
          </p:cNvSpPr>
          <p:nvPr>
            <p:ph type="body" idx="1"/>
          </p:nvPr>
        </p:nvSpPr>
        <p:spPr/>
        <p:txBody>
          <a:bodyPr/>
          <a:lstStyle/>
          <a:p>
            <a:pPr marL="171450" indent="-171450" algn="l">
              <a:buFont typeface="Arial" panose="020B0604020202020204" pitchFamily="34" charset="0"/>
              <a:buChar char="•"/>
            </a:pPr>
            <a:endParaRPr lang="en-CA" dirty="0"/>
          </a:p>
        </p:txBody>
      </p:sp>
      <p:sp>
        <p:nvSpPr>
          <p:cNvPr id="4" name="Slide Number Placeholder 3">
            <a:extLst>
              <a:ext uri="{FF2B5EF4-FFF2-40B4-BE49-F238E27FC236}">
                <a16:creationId xmlns:a16="http://schemas.microsoft.com/office/drawing/2014/main" id="{CD5CF700-11F2-C502-C71F-CEA78BB93A8D}"/>
              </a:ext>
            </a:extLst>
          </p:cNvPr>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2555294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1C429-3697-34BE-D96A-8E36C048FC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CDB7C7-E3BC-E49A-3289-D024145BA87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DCACA810-6069-08E1-9E80-A1960B622360}"/>
                  </a:ext>
                </a:extLst>
              </p:cNvPr>
              <p:cNvSpPr>
                <a:spLocks noGrp="1"/>
              </p:cNvSpPr>
              <p:nvPr>
                <p:ph type="body" idx="1"/>
              </p:nvPr>
            </p:nvSpPr>
            <p:spPr/>
            <p:txBody>
              <a:bodyPr/>
              <a:lstStyle/>
              <a:p>
                <a:pPr marL="171450" indent="-171450" algn="l">
                  <a:buFont typeface="Arial" panose="020B0604020202020204" pitchFamily="34" charset="0"/>
                  <a:buChar char="•"/>
                </a:pPr>
                <a14:m>
                  <m:oMath xmlns:m="http://schemas.openxmlformats.org/officeDocument/2006/math">
                    <m:r>
                      <m:rPr>
                        <m:sty m:val="p"/>
                      </m:rPr>
                      <a:rPr lang="en-US" b="0" i="0" smtClean="0">
                        <a:latin typeface="Cambria Math" panose="02040503050406030204" pitchFamily="18" charset="0"/>
                      </a:rPr>
                      <m:t>Ω</m:t>
                    </m:r>
                  </m:oMath>
                </a14:m>
                <a:r>
                  <a:rPr lang="en-CA" dirty="0"/>
                  <a:t> has elements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𝑚𝑘</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𝑚𝑗</m:t>
                            </m:r>
                          </m:sub>
                        </m:sSub>
                      </m:den>
                    </m:f>
                  </m:oMath>
                </a14:m>
                <a:endParaRPr lang="en-US" b="0" dirty="0"/>
              </a:p>
              <a:p>
                <a:pPr marL="171450" indent="-171450" algn="l">
                  <a:buFont typeface="Arial" panose="020B0604020202020204" pitchFamily="34" charset="0"/>
                  <a:buChar char="•"/>
                </a:pPr>
                <a14:m>
                  <m:oMath xmlns:m="http://schemas.openxmlformats.org/officeDocument/2006/math">
                    <m:r>
                      <m:rPr>
                        <m:sty m:val="p"/>
                      </m:rPr>
                      <a:rPr lang="en-US" b="0" i="0" smtClean="0">
                        <a:latin typeface="Cambria Math" panose="02040503050406030204" pitchFamily="18" charset="0"/>
                      </a:rPr>
                      <m:t>Λ</m:t>
                    </m:r>
                  </m:oMath>
                </a14:m>
                <a:r>
                  <a:rPr lang="en-CA" dirty="0"/>
                  <a:t> has elements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𝑚</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sub>
                        </m:sSub>
                      </m:den>
                    </m:f>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𝐵</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𝑚𝑘</m:t>
                        </m:r>
                      </m:sub>
                    </m:sSub>
                  </m:oMath>
                </a14:m>
                <a:r>
                  <a:rPr lang="en-CA" dirty="0"/>
                  <a:t>. If equal bargaining weights, this reduces to differentiated Bertrand</a:t>
                </a:r>
                <a:r>
                  <a:rPr lang="en-CA" baseline="0" dirty="0"/>
                  <a:t> pricing </a:t>
                </a:r>
              </a:p>
              <a:p>
                <a:pPr marL="171450" indent="-171450" algn="l">
                  <a:buFont typeface="Arial" panose="020B0604020202020204" pitchFamily="34" charset="0"/>
                  <a:buChar char="•"/>
                </a:pPr>
                <a14:m>
                  <m:oMath xmlns:m="http://schemas.openxmlformats.org/officeDocument/2006/math">
                    <m:r>
                      <m:rPr>
                        <m:sty m:val="p"/>
                      </m:rPr>
                      <a:rPr lang="en-US" b="0" i="0" baseline="0" smtClean="0">
                        <a:latin typeface="Cambria Math" panose="02040503050406030204" pitchFamily="18" charset="0"/>
                      </a:rPr>
                      <m:t>Ω</m:t>
                    </m:r>
                    <m:r>
                      <a:rPr lang="en-US" b="0" i="1" baseline="0" smtClean="0">
                        <a:latin typeface="Cambria Math" panose="02040503050406030204" pitchFamily="18" charset="0"/>
                      </a:rPr>
                      <m:t>+</m:t>
                    </m:r>
                    <m:r>
                      <m:rPr>
                        <m:sty m:val="p"/>
                      </m:rPr>
                      <a:rPr lang="en-US" b="0" i="0" baseline="0" smtClean="0">
                        <a:latin typeface="Cambria Math" panose="02040503050406030204" pitchFamily="18" charset="0"/>
                      </a:rPr>
                      <m:t>Λ</m:t>
                    </m:r>
                  </m:oMath>
                </a14:m>
                <a:r>
                  <a:rPr lang="en-CA" baseline="0" dirty="0"/>
                  <a:t> is the “</a:t>
                </a:r>
                <a:r>
                  <a:rPr lang="en-US" dirty="0"/>
                  <a:t>effective price sensitivity” and shows how bargaining</a:t>
                </a:r>
                <a:r>
                  <a:rPr lang="en-US" baseline="0" dirty="0"/>
                  <a:t> affects prices – greater bargaining = greater reduction in prices</a:t>
                </a:r>
                <a:endParaRPr lang="en-CA" baseline="0" dirty="0"/>
              </a:p>
              <a:p>
                <a:pPr marL="171450" indent="-171450" algn="l">
                  <a:buFont typeface="Arial" panose="020B0604020202020204" pitchFamily="34" charset="0"/>
                  <a:buChar char="•"/>
                </a:pPr>
                <a:endParaRPr lang="en-CA" dirty="0"/>
              </a:p>
            </p:txBody>
          </p:sp>
        </mc:Choice>
        <mc:Fallback xmlns="">
          <p:sp>
            <p:nvSpPr>
              <p:cNvPr id="3" name="Notes Placeholder 2">
                <a:extLst>
                  <a:ext uri="{FF2B5EF4-FFF2-40B4-BE49-F238E27FC236}">
                    <a16:creationId xmlns:a16="http://schemas.microsoft.com/office/drawing/2014/main" id="{DCACA810-6069-08E1-9E80-A1960B622360}"/>
                  </a:ext>
                </a:extLst>
              </p:cNvPr>
              <p:cNvSpPr>
                <a:spLocks noGrp="1"/>
              </p:cNvSpPr>
              <p:nvPr>
                <p:ph type="body" idx="1"/>
              </p:nvPr>
            </p:nvSpPr>
            <p:spPr/>
            <p:txBody>
              <a:bodyPr/>
              <a:lstStyle/>
              <a:p>
                <a:pPr marL="171450" indent="-171450" algn="l">
                  <a:buFont typeface="Arial" panose="020B0604020202020204" pitchFamily="34" charset="0"/>
                  <a:buChar char="•"/>
                </a:pPr>
                <a:r>
                  <a:rPr lang="en-US" b="0" i="0">
                    <a:latin typeface="Cambria Math" panose="02040503050406030204" pitchFamily="18" charset="0"/>
                  </a:rPr>
                  <a:t>Ω</a:t>
                </a:r>
                <a:r>
                  <a:rPr lang="en-CA" dirty="0"/>
                  <a:t> has elements </a:t>
                </a:r>
                <a:r>
                  <a:rPr lang="en-US" b="0" i="0">
                    <a:latin typeface="Cambria Math" panose="02040503050406030204" pitchFamily="18" charset="0"/>
                  </a:rPr>
                  <a:t>(𝜕𝑞_𝑚𝑘)/(𝜕𝑝_𝑚𝑗 )</a:t>
                </a:r>
                <a:endParaRPr lang="en-US" b="0" dirty="0"/>
              </a:p>
              <a:p>
                <a:pPr marL="171450" indent="-171450" algn="l">
                  <a:buFont typeface="Arial" panose="020B0604020202020204" pitchFamily="34" charset="0"/>
                  <a:buChar char="•"/>
                </a:pPr>
                <a:r>
                  <a:rPr lang="en-US" b="0" i="0">
                    <a:latin typeface="Cambria Math" panose="02040503050406030204" pitchFamily="18" charset="0"/>
                  </a:rPr>
                  <a:t>Λ</a:t>
                </a:r>
                <a:r>
                  <a:rPr lang="en-CA" dirty="0"/>
                  <a:t> has elements </a:t>
                </a:r>
                <a:r>
                  <a:rPr lang="en-US" b="0" i="0">
                    <a:latin typeface="Cambria Math" panose="02040503050406030204" pitchFamily="18" charset="0"/>
                  </a:rPr>
                  <a:t>𝑏_𝑚(𝑠) /𝑏_𝑠(𝑚)    𝐴/𝐵 𝑞_𝑚𝑘</a:t>
                </a:r>
                <a:r>
                  <a:rPr lang="en-CA" dirty="0"/>
                  <a:t>. If equal bargaining weights, this reduces to differentiated Bertrand</a:t>
                </a:r>
                <a:r>
                  <a:rPr lang="en-CA" baseline="0" dirty="0"/>
                  <a:t> pricing </a:t>
                </a:r>
              </a:p>
              <a:p>
                <a:pPr marL="171450" indent="-171450" algn="l">
                  <a:buFont typeface="Arial" panose="020B0604020202020204" pitchFamily="34" charset="0"/>
                  <a:buChar char="•"/>
                </a:pPr>
                <a:r>
                  <a:rPr lang="en-US" b="0" i="0" baseline="0">
                    <a:latin typeface="Cambria Math" panose="02040503050406030204" pitchFamily="18" charset="0"/>
                  </a:rPr>
                  <a:t>Ω+Λ</a:t>
                </a:r>
                <a:r>
                  <a:rPr lang="en-CA" baseline="0" dirty="0"/>
                  <a:t> is the “</a:t>
                </a:r>
                <a:r>
                  <a:rPr lang="en-US" dirty="0"/>
                  <a:t>effective price sensitivity” and shows how bargaining</a:t>
                </a:r>
                <a:r>
                  <a:rPr lang="en-US" baseline="0" dirty="0"/>
                  <a:t> affects prices – greater bargaining = greater reduction in prices</a:t>
                </a:r>
                <a:endParaRPr lang="en-CA" baseline="0" dirty="0"/>
              </a:p>
              <a:p>
                <a:pPr marL="171450" indent="-171450" algn="l">
                  <a:buFont typeface="Arial" panose="020B0604020202020204" pitchFamily="34" charset="0"/>
                  <a:buChar char="•"/>
                </a:pPr>
                <a:endParaRPr lang="en-CA" dirty="0"/>
              </a:p>
            </p:txBody>
          </p:sp>
        </mc:Fallback>
      </mc:AlternateContent>
      <p:sp>
        <p:nvSpPr>
          <p:cNvPr id="4" name="Slide Number Placeholder 3">
            <a:extLst>
              <a:ext uri="{FF2B5EF4-FFF2-40B4-BE49-F238E27FC236}">
                <a16:creationId xmlns:a16="http://schemas.microsoft.com/office/drawing/2014/main" id="{C5DDABF6-C620-0D9B-6A96-3080E481B2DD}"/>
              </a:ext>
            </a:extLst>
          </p:cNvPr>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1227711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7C37A-E923-B152-A7D2-430D8615D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5E2EC7-7EB3-9098-7DB5-C43A1E5A81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04B673-86BD-1EA5-2B6E-493D70849D63}"/>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0B851F33-2772-81EE-3D6B-988AB79B04E2}"/>
              </a:ext>
            </a:extLst>
          </p:cNvPr>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8891592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This is very simplified. </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2754543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E48C2-CE08-01BF-FDE6-9EB824ACC9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13D7AE-294A-5E2E-F269-1AFC140D40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7579CD-9231-F74F-24CC-13ABF28A85D9}"/>
              </a:ext>
            </a:extLst>
          </p:cNvPr>
          <p:cNvSpPr>
            <a:spLocks noGrp="1"/>
          </p:cNvSpPr>
          <p:nvPr>
            <p:ph type="body" idx="1"/>
          </p:nvPr>
        </p:nvSpPr>
        <p:spPr/>
        <p:txBody>
          <a:bodyPr/>
          <a:lstStyle/>
          <a:p>
            <a:pPr algn="l"/>
            <a:r>
              <a:rPr lang="en-CA" dirty="0"/>
              <a:t>All predictions come from mean equilibrium price. </a:t>
            </a:r>
          </a:p>
        </p:txBody>
      </p:sp>
      <p:sp>
        <p:nvSpPr>
          <p:cNvPr id="4" name="Slide Number Placeholder 3">
            <a:extLst>
              <a:ext uri="{FF2B5EF4-FFF2-40B4-BE49-F238E27FC236}">
                <a16:creationId xmlns:a16="http://schemas.microsoft.com/office/drawing/2014/main" id="{FEA3BB57-38D0-5C44-4304-EA55650D3F74}"/>
              </a:ext>
            </a:extLst>
          </p:cNvPr>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1905747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This is a lot! Ideally each of these would have some variation in the data that “identifies” them. Some are calibrated to reduce estimation demands (non-bolded)</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2642042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18371-C456-CE47-F488-E83A5D04B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866C9-B306-F968-9A01-7CFD96EF28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2C696A-B84E-1E4A-4A50-D1F89DDC08DB}"/>
              </a:ext>
            </a:extLst>
          </p:cNvPr>
          <p:cNvSpPr>
            <a:spLocks noGrp="1"/>
          </p:cNvSpPr>
          <p:nvPr>
            <p:ph type="body" idx="1"/>
          </p:nvPr>
        </p:nvSpPr>
        <p:spPr/>
        <p:txBody>
          <a:bodyPr/>
          <a:lstStyle/>
          <a:p>
            <a:pPr algn="l"/>
            <a:r>
              <a:rPr lang="en-CA" dirty="0"/>
              <a:t>Two counterfactuals: moral hazard/coinsurance and mergers</a:t>
            </a:r>
          </a:p>
        </p:txBody>
      </p:sp>
      <p:sp>
        <p:nvSpPr>
          <p:cNvPr id="4" name="Slide Number Placeholder 3">
            <a:extLst>
              <a:ext uri="{FF2B5EF4-FFF2-40B4-BE49-F238E27FC236}">
                <a16:creationId xmlns:a16="http://schemas.microsoft.com/office/drawing/2014/main" id="{8C7763E6-17A7-D791-96A1-EA1B3FB174B5}"/>
              </a:ext>
            </a:extLst>
          </p:cNvPr>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774838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BF98A-2521-4EF1-D93D-4319F23A89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49F545-93ED-F10B-9D94-F1E19694B6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82A857-B876-EF13-8D7C-805C1FEE6C14}"/>
              </a:ext>
            </a:extLst>
          </p:cNvPr>
          <p:cNvSpPr>
            <a:spLocks noGrp="1"/>
          </p:cNvSpPr>
          <p:nvPr>
            <p:ph type="body" idx="1"/>
          </p:nvPr>
        </p:nvSpPr>
        <p:spPr/>
        <p:txBody>
          <a:bodyPr/>
          <a:lstStyle/>
          <a:p>
            <a:pPr algn="l"/>
            <a:r>
              <a:rPr lang="en-CA" dirty="0"/>
              <a:t>PBMs are huge, how should we think about them here? </a:t>
            </a:r>
          </a:p>
        </p:txBody>
      </p:sp>
      <p:sp>
        <p:nvSpPr>
          <p:cNvPr id="4" name="Slide Number Placeholder 3">
            <a:extLst>
              <a:ext uri="{FF2B5EF4-FFF2-40B4-BE49-F238E27FC236}">
                <a16:creationId xmlns:a16="http://schemas.microsoft.com/office/drawing/2014/main" id="{B5F8B846-A635-FA38-1B49-7BD6A4021DC3}"/>
              </a:ext>
            </a:extLst>
          </p:cNvPr>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14627069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Focus on bargaining model – this is market concentration on prices</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3178040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Think about this as hospital bargaining with MOH as well as just a simple insurer (how would it change)? </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9483952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Hence, hospitals have </a:t>
            </a:r>
            <a:r>
              <a:rPr lang="en-CA" b="1" dirty="0"/>
              <a:t>bargaining power </a:t>
            </a:r>
            <a:r>
              <a:rPr lang="en-CA" b="0" dirty="0"/>
              <a:t>since their prices and network inclusion decision affects the insurers outcomes</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40049668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Hence, hospitals have </a:t>
            </a:r>
            <a:r>
              <a:rPr lang="en-CA" b="1" dirty="0"/>
              <a:t>bargaining power </a:t>
            </a:r>
            <a:r>
              <a:rPr lang="en-CA" b="0" dirty="0"/>
              <a:t>since their prices and network inclusion decision affects the insurers outcomes. How do we compare these? What’s the right context? What’s the right interpretation? How does it affect trust in structural estimation? </a:t>
            </a:r>
          </a:p>
          <a:p>
            <a:pPr marL="171450" indent="-171450" algn="l">
              <a:buFont typeface="Arial" panose="020B0604020202020204" pitchFamily="34" charset="0"/>
              <a:buChar char="•"/>
            </a:pPr>
            <a:r>
              <a:rPr lang="en-CA" b="0" dirty="0"/>
              <a:t>Note: here we have patient choice at the end so that, via backward induction, we have a notion of insurer </a:t>
            </a:r>
            <a:r>
              <a:rPr lang="en-CA" b="1" dirty="0"/>
              <a:t>market power</a:t>
            </a:r>
            <a:r>
              <a:rPr lang="en-CA" b="0" dirty="0"/>
              <a:t>. Didn’t have that before. </a:t>
            </a:r>
          </a:p>
          <a:p>
            <a:pPr marL="171450" indent="-171450" algn="l">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25248153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Equilibrium specifies all behavior simultaneously. We have to consider all of these interactions – the timing assumptions allow us to get at an </a:t>
            </a:r>
            <a:r>
              <a:rPr lang="en-CA" dirty="0" err="1"/>
              <a:t>eqbm</a:t>
            </a:r>
            <a:r>
              <a:rPr lang="en-CA" dirty="0"/>
              <a:t> by backward induction. </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1055874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Why do markets clear? Dynamics – firms enter / exit, etc. </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13515922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CA" dirty="0"/>
              <a:t>What are we measuring with these shocks? Why the severity weights? Is there a cleaner setup? </a:t>
            </a:r>
          </a:p>
          <a:p>
            <a:pPr marL="171450" indent="-171450" algn="l">
              <a:buFont typeface="Arial" panose="020B0604020202020204" pitchFamily="34" charset="0"/>
              <a:buChar char="•"/>
            </a:pPr>
            <a:r>
              <a:rPr lang="en-CA" dirty="0"/>
              <a:t>This is backwards from last time!</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23624049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CA" dirty="0"/>
                  <a:t>Utility depends on hospital, patient, and illness characteristics, distance to hospital. </a:t>
                </a:r>
              </a:p>
              <a:p>
                <a:pPr marL="171450" indent="-171450" algn="l">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 </m:t>
                    </m:r>
                  </m:oMath>
                </a14:m>
                <a:r>
                  <a:rPr lang="en-CA" dirty="0"/>
                  <a:t>is the vector of structural parameters to be estimated. </a:t>
                </a:r>
              </a:p>
              <a:p>
                <a:pPr marL="171450" indent="-171450" algn="l">
                  <a:buFont typeface="Arial" panose="020B0604020202020204" pitchFamily="34" charset="0"/>
                  <a:buChar char="•"/>
                </a:pPr>
                <a:r>
                  <a:rPr lang="en-CA" dirty="0"/>
                  <a:t>We assume that </a:t>
                </a:r>
                <a14:m>
                  <m:oMath xmlns:m="http://schemas.openxmlformats.org/officeDocument/2006/math">
                    <m:r>
                      <a:rPr lang="en-US" b="0" i="1" smtClean="0">
                        <a:latin typeface="Cambria Math" panose="02040503050406030204" pitchFamily="18" charset="0"/>
                      </a:rPr>
                      <m:t>𝑒</m:t>
                    </m:r>
                  </m:oMath>
                </a14:m>
                <a:r>
                  <a:rPr lang="en-CA" dirty="0"/>
                  <a:t> is Type 1 Extreme Value. </a:t>
                </a:r>
              </a:p>
              <a:p>
                <a:pPr marL="171450" indent="-171450" algn="l">
                  <a:buFont typeface="Arial" panose="020B0604020202020204" pitchFamily="34" charset="0"/>
                  <a:buChar char="•"/>
                </a:pPr>
                <a:r>
                  <a:rPr lang="en-CA" sz="1800" b="0" i="0" u="none" strike="noStrike" baseline="0" dirty="0">
                    <a:latin typeface="AdvBm"/>
                  </a:rPr>
                  <a:t>In practice, </a:t>
                </a:r>
                <a:r>
                  <a:rPr lang="en-CA" sz="1800" b="1" i="0" u="none" strike="noStrike" baseline="0" dirty="0" err="1">
                    <a:latin typeface="AdvBmi"/>
                  </a:rPr>
                  <a:t>uij</a:t>
                </a:r>
                <a:r>
                  <a:rPr lang="en-CA" sz="1800" b="1" i="0" u="none" strike="noStrike" baseline="0" dirty="0">
                    <a:latin typeface="AdvBmi"/>
                  </a:rPr>
                  <a:t> </a:t>
                </a:r>
                <a:r>
                  <a:rPr lang="en-US" sz="1800" b="1" i="0" u="none" strike="noStrike" baseline="0" dirty="0">
                    <a:latin typeface="AdvBm"/>
                  </a:rPr>
                  <a:t>is parameterized to be a linear function of a hospital fixed effect, travel time and interactions between hospital characteristics (such as bed size, ownership type, teaching status, service offerings), patient characteristics, diagnosis, diagnosis weight, </a:t>
                </a:r>
                <a:r>
                  <a:rPr lang="en-CA" sz="1800" b="1" i="0" u="none" strike="noStrike" baseline="0" dirty="0">
                    <a:latin typeface="AdvBm"/>
                  </a:rPr>
                  <a:t>and travel time.</a:t>
                </a:r>
                <a:endParaRPr lang="en-CA" b="1" dirty="0"/>
              </a:p>
            </p:txBody>
          </p:sp>
        </mc:Choice>
        <mc:Fallback xmlns="">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CA" dirty="0"/>
                  <a:t>Utility depends on hospital, patient, and illness characteristics, distance to hospital. </a:t>
                </a:r>
              </a:p>
              <a:p>
                <a:pPr marL="171450" indent="-171450" algn="l">
                  <a:buFont typeface="Arial" panose="020B0604020202020204" pitchFamily="34" charset="0"/>
                  <a:buChar char="•"/>
                </a:pPr>
                <a:r>
                  <a:rPr lang="en-US" b="0" i="0">
                    <a:latin typeface="Cambria Math" panose="02040503050406030204" pitchFamily="18" charset="0"/>
                  </a:rPr>
                  <a:t>𝜃 </a:t>
                </a:r>
                <a:r>
                  <a:rPr lang="en-CA" dirty="0"/>
                  <a:t>is the vector of structural parameters to be estimated. </a:t>
                </a:r>
              </a:p>
              <a:p>
                <a:pPr marL="171450" indent="-171450" algn="l">
                  <a:buFont typeface="Arial" panose="020B0604020202020204" pitchFamily="34" charset="0"/>
                  <a:buChar char="•"/>
                </a:pPr>
                <a:r>
                  <a:rPr lang="en-CA" dirty="0"/>
                  <a:t>We assume that </a:t>
                </a:r>
                <a:r>
                  <a:rPr lang="en-US" b="0" i="0">
                    <a:latin typeface="Cambria Math" panose="02040503050406030204" pitchFamily="18" charset="0"/>
                  </a:rPr>
                  <a:t>𝑒</a:t>
                </a:r>
                <a:r>
                  <a:rPr lang="en-CA" dirty="0"/>
                  <a:t> is Type 1 Extreme Value. </a:t>
                </a:r>
              </a:p>
              <a:p>
                <a:pPr marL="171450" indent="-171450" algn="l">
                  <a:buFont typeface="Arial" panose="020B0604020202020204" pitchFamily="34" charset="0"/>
                  <a:buChar char="•"/>
                </a:pPr>
                <a:r>
                  <a:rPr lang="en-CA" sz="1800" b="0" i="0" u="none" strike="noStrike" baseline="0" dirty="0">
                    <a:latin typeface="AdvBm"/>
                  </a:rPr>
                  <a:t>In practice, </a:t>
                </a:r>
                <a:r>
                  <a:rPr lang="en-CA" sz="1800" b="1" i="0" u="none" strike="noStrike" baseline="0" dirty="0" err="1">
                    <a:latin typeface="AdvBmi"/>
                  </a:rPr>
                  <a:t>uij</a:t>
                </a:r>
                <a:r>
                  <a:rPr lang="en-CA" sz="1800" b="1" i="0" u="none" strike="noStrike" baseline="0" dirty="0">
                    <a:latin typeface="AdvBmi"/>
                  </a:rPr>
                  <a:t> </a:t>
                </a:r>
                <a:r>
                  <a:rPr lang="en-US" sz="1800" b="1" i="0" u="none" strike="noStrike" baseline="0" dirty="0">
                    <a:latin typeface="AdvBm"/>
                  </a:rPr>
                  <a:t>is parameterized to be a linear function of a hospital fixed effect, travel time and interactions between hospital characteristics (such as bed size, ownership type, teaching status, service offerings), patient characteristics, diagnosis, diagnosis weight, </a:t>
                </a:r>
                <a:r>
                  <a:rPr lang="en-CA" sz="1800" b="1" i="0" u="none" strike="noStrike" baseline="0" dirty="0">
                    <a:latin typeface="AdvBm"/>
                  </a:rPr>
                  <a:t>and travel time.</a:t>
                </a:r>
                <a:endParaRPr lang="en-CA" b="1"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32554080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Why do you want this? It gives logistic choice probabilities! Very carefully reverse engineered</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20930924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S is probability that individual will choose care at hospital j</a:t>
            </a:r>
            <a:r>
              <a:rPr lang="en-CA"/>
              <a:t>.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12128437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S is probability that individual will choose care at hospital j. </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42916502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We could complicate this a little bit more – what is the </a:t>
            </a:r>
            <a:r>
              <a:rPr lang="en-CA" dirty="0" err="1"/>
              <a:t>tradeoff</a:t>
            </a:r>
            <a:r>
              <a:rPr lang="en-CA" dirty="0"/>
              <a:t> of doing this? Note we have new structural parameters gamma and alpha , but can also handle more complexity. When should/shouldn’t we do this? </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41001330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y is probability that individual will choose plan h. The choice probabilities look different because there’s no outside option assuming insurance is mandatory/good.</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40815499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y is probability that individual will choose plan h. The choice probabilities look different because there’s no outside option assuming insurance is mandatory/good.</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3285736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34018129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 What must be satisfied in equilibrium? What does this mean? </a:t>
            </a:r>
          </a:p>
          <a:p>
            <a:pPr algn="l"/>
            <a:r>
              <a:rPr lang="en-CA" dirty="0"/>
              <a:t>* Are we sure that an equilibrium exists? No! It’s not a trivial thing given how complicated the model has become. In this case, </a:t>
            </a:r>
            <a:r>
              <a:rPr lang="en-US" sz="1800" b="0" i="0" u="none" strike="noStrike" baseline="0" dirty="0">
                <a:solidFill>
                  <a:srgbClr val="0000FF"/>
                </a:solidFill>
                <a:latin typeface="AdvBm"/>
              </a:rPr>
              <a:t>Caplin and Nalebuff (1991) </a:t>
            </a:r>
            <a:r>
              <a:rPr lang="en-US" sz="1800" b="0" i="0" u="none" strike="noStrike" baseline="0" dirty="0">
                <a:solidFill>
                  <a:srgbClr val="000000"/>
                </a:solidFill>
                <a:latin typeface="AdvBm"/>
              </a:rPr>
              <a:t>prove that there is a unique equilibrium in the premium setting game given the set of health plan hospital networks. The premiums and thus the profits of all the health plans will depend upon the structure of all the competing plans’ hospital networks, their costs, and the distribution of patients across geography and incomes.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3456648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Need an IV (or some other, more complex model) to think about tracing these out separately. Structural modeling is taking a stand on all of these things and using data to identify them separately</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1497298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Why do it this way? Two reasons: (1) simpler, and (2) these weights are roughly DRG weights for risk adjustment</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9622224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34355768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Disagreement is helpful for one party (loss in value of excluding hospital j from network). Recall that q are patient flows. </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22060474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Beta is relative bargaining power of hospital relative to insurer </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2093447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Let’s talk about comparative statics: </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9693652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Let’s talk about comparative statics: </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1220843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Generally requires (1) simulating shocks for all random variables in the model; (2) iterating over guesses of theta; until (3) some kind of convergence. Different models have different techniques.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17693684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Let’s talk about comparative statics: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3342790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41347859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591619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6620C-91D3-BEB5-000D-2ACA622222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E858A2-D11E-31B0-A686-BAD73C69FC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50D6DB-3D9A-85E0-10C1-52B0DADAA7E5}"/>
              </a:ext>
            </a:extLst>
          </p:cNvPr>
          <p:cNvSpPr>
            <a:spLocks noGrp="1"/>
          </p:cNvSpPr>
          <p:nvPr>
            <p:ph type="body" idx="1"/>
          </p:nvPr>
        </p:nvSpPr>
        <p:spPr/>
        <p:txBody>
          <a:bodyPr/>
          <a:lstStyle/>
          <a:p>
            <a:pPr marL="171450" indent="-171450">
              <a:buFont typeface="Arial" panose="020B0604020202020204" pitchFamily="34" charset="0"/>
              <a:buChar char="•"/>
            </a:pPr>
            <a:r>
              <a:rPr lang="en-CA" dirty="0"/>
              <a:t>Others?</a:t>
            </a:r>
          </a:p>
        </p:txBody>
      </p:sp>
      <p:sp>
        <p:nvSpPr>
          <p:cNvPr id="4" name="Slide Number Placeholder 3">
            <a:extLst>
              <a:ext uri="{FF2B5EF4-FFF2-40B4-BE49-F238E27FC236}">
                <a16:creationId xmlns:a16="http://schemas.microsoft.com/office/drawing/2014/main" id="{6A758F7F-E380-BC4E-6B18-F2ABD5916E2B}"/>
              </a:ext>
            </a:extLst>
          </p:cNvPr>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266702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C582D-0751-8639-D088-74C18B93A3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12B12A-28FF-7D9E-8392-B39C092E8A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984AAD-CB14-C521-B0DD-3F5D799E99B2}"/>
              </a:ext>
            </a:extLst>
          </p:cNvPr>
          <p:cNvSpPr>
            <a:spLocks noGrp="1"/>
          </p:cNvSpPr>
          <p:nvPr>
            <p:ph type="body" idx="1"/>
          </p:nvPr>
        </p:nvSpPr>
        <p:spPr/>
        <p:txBody>
          <a:bodyPr/>
          <a:lstStyle/>
          <a:p>
            <a:pPr marL="171450" indent="-171450">
              <a:buFont typeface="Arial" panose="020B0604020202020204" pitchFamily="34" charset="0"/>
              <a:buChar char="•"/>
            </a:pPr>
            <a:r>
              <a:rPr lang="en-CA" dirty="0" err="1"/>
              <a:t>Einav</a:t>
            </a:r>
            <a:r>
              <a:rPr lang="en-CA" dirty="0"/>
              <a:t> et al: https://www.aeaweb.org/articles?id=10.1257/aer.103.1.178</a:t>
            </a:r>
          </a:p>
          <a:p>
            <a:pPr marL="171450" indent="-171450">
              <a:buFont typeface="Arial" panose="020B0604020202020204" pitchFamily="34" charset="0"/>
              <a:buChar char="•"/>
            </a:pPr>
            <a:r>
              <a:rPr lang="en-CA" dirty="0"/>
              <a:t>Brown and Jeon: https://economics.smu.edu.sg/sites/economics.smu.edu.sg/files/economics/pdf/Seminar/2019/20191206.pdf</a:t>
            </a:r>
          </a:p>
          <a:p>
            <a:pPr marL="171450" indent="-171450">
              <a:buFont typeface="Arial" panose="020B0604020202020204" pitchFamily="34" charset="0"/>
              <a:buChar char="•"/>
            </a:pPr>
            <a:r>
              <a:rPr lang="en-CA" dirty="0"/>
              <a:t>Ericson et al: https://academic.oup.com/ej/article-abstract/131/634/713/5848190</a:t>
            </a:r>
          </a:p>
          <a:p>
            <a:pPr marL="171450" indent="-171450">
              <a:buFont typeface="Arial" panose="020B0604020202020204" pitchFamily="34" charset="0"/>
              <a:buChar char="•"/>
            </a:pPr>
            <a:r>
              <a:rPr lang="en-CA" dirty="0"/>
              <a:t>Tebaldi et al: https://onlinelibrary.wiley.com/doi/pdf/10.3982/ECTA17215?casa_token=oFnJIjb1_yIAAAAA:_wdz-1Elf_wHiWAGEvk0vxnf7V-Y42Db49FI4wWqBJKDtXRTx2kyd7VbdH4fPZ4dBiNUzbbSulMRkw</a:t>
            </a:r>
          </a:p>
          <a:p>
            <a:pPr marL="171450" indent="-171450">
              <a:buFont typeface="Arial" panose="020B0604020202020204" pitchFamily="34" charset="0"/>
              <a:buChar char="•"/>
            </a:pPr>
            <a:r>
              <a:rPr lang="en-CA" dirty="0" err="1"/>
              <a:t>Marone</a:t>
            </a:r>
            <a:r>
              <a:rPr lang="en-CA" dirty="0"/>
              <a:t> and </a:t>
            </a:r>
            <a:r>
              <a:rPr lang="en-CA" dirty="0" err="1"/>
              <a:t>Sabety</a:t>
            </a:r>
            <a:r>
              <a:rPr lang="en-CA" dirty="0"/>
              <a:t>: https://www.aeaweb.org/articles?id=10.1257/aer.20201073</a:t>
            </a:r>
          </a:p>
          <a:p>
            <a:pPr marL="171450" indent="-171450">
              <a:buFont typeface="Arial" panose="020B0604020202020204" pitchFamily="34" charset="0"/>
              <a:buChar char="•"/>
            </a:pPr>
            <a:r>
              <a:rPr lang="en-CA" dirty="0"/>
              <a:t>Acuna et al: https://link.springer.com/article/10.1007/s10729-021-09577-x</a:t>
            </a:r>
          </a:p>
        </p:txBody>
      </p:sp>
      <p:sp>
        <p:nvSpPr>
          <p:cNvPr id="4" name="Slide Number Placeholder 3">
            <a:extLst>
              <a:ext uri="{FF2B5EF4-FFF2-40B4-BE49-F238E27FC236}">
                <a16:creationId xmlns:a16="http://schemas.microsoft.com/office/drawing/2014/main" id="{DAFCE4AA-6F56-C851-B196-AB9629787A5F}"/>
              </a:ext>
            </a:extLst>
          </p:cNvPr>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2492315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6F58B-827C-6CC2-6B5F-6D2BCF32C2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860755-7600-D242-1502-C17B93EF39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6C5BE2-F61E-FC7B-A5CD-C8370D947E29}"/>
              </a:ext>
            </a:extLst>
          </p:cNvPr>
          <p:cNvSpPr>
            <a:spLocks noGrp="1"/>
          </p:cNvSpPr>
          <p:nvPr>
            <p:ph type="body" idx="1"/>
          </p:nvPr>
        </p:nvSpPr>
        <p:spPr/>
        <p:txBody>
          <a:bodyPr/>
          <a:lstStyle/>
          <a:p>
            <a:pPr marL="171450" indent="-171450">
              <a:buFont typeface="Arial" panose="020B0604020202020204" pitchFamily="34" charset="0"/>
              <a:buChar char="•"/>
            </a:pPr>
            <a:r>
              <a:rPr lang="en-CA" dirty="0" err="1"/>
              <a:t>Einav</a:t>
            </a:r>
            <a:r>
              <a:rPr lang="en-CA" dirty="0"/>
              <a:t> et al: https://www.aeaweb.org/articles?id=10.1257/aer.103.1.178</a:t>
            </a:r>
          </a:p>
          <a:p>
            <a:pPr marL="171450" indent="-171450">
              <a:buFont typeface="Arial" panose="020B0604020202020204" pitchFamily="34" charset="0"/>
              <a:buChar char="•"/>
            </a:pPr>
            <a:r>
              <a:rPr lang="en-CA" dirty="0"/>
              <a:t>Brown and Jeon: https://economics.smu.edu.sg/sites/economics.smu.edu.sg/files/economics/pdf/Seminar/2019/20191206.pdf</a:t>
            </a:r>
          </a:p>
          <a:p>
            <a:pPr marL="171450" indent="-171450">
              <a:buFont typeface="Arial" panose="020B0604020202020204" pitchFamily="34" charset="0"/>
              <a:buChar char="•"/>
            </a:pPr>
            <a:r>
              <a:rPr lang="en-CA" dirty="0"/>
              <a:t>Ericson et al: https://academic.oup.com/ej/article-abstract/131/634/713/5848190</a:t>
            </a:r>
          </a:p>
          <a:p>
            <a:pPr marL="171450" indent="-171450">
              <a:buFont typeface="Arial" panose="020B0604020202020204" pitchFamily="34" charset="0"/>
              <a:buChar char="•"/>
            </a:pPr>
            <a:r>
              <a:rPr lang="en-CA" dirty="0"/>
              <a:t>Tebaldi et al: https://onlinelibrary.wiley.com/doi/pdf/10.3982/ECTA17215?casa_token=oFnJIjb1_yIAAAAA:_wdz-1Elf_wHiWAGEvk0vxnf7V-Y42Db49FI4wWqBJKDtXRTx2kyd7VbdH4fPZ4dBiNUzbbSulMRkw</a:t>
            </a:r>
          </a:p>
          <a:p>
            <a:pPr marL="171450" indent="-171450">
              <a:buFont typeface="Arial" panose="020B0604020202020204" pitchFamily="34" charset="0"/>
              <a:buChar char="•"/>
            </a:pPr>
            <a:r>
              <a:rPr lang="en-CA" dirty="0" err="1"/>
              <a:t>Marone</a:t>
            </a:r>
            <a:r>
              <a:rPr lang="en-CA" dirty="0"/>
              <a:t> and </a:t>
            </a:r>
            <a:r>
              <a:rPr lang="en-CA" dirty="0" err="1"/>
              <a:t>Sabety</a:t>
            </a:r>
            <a:r>
              <a:rPr lang="en-CA" dirty="0"/>
              <a:t>: https://www.aeaweb.org/articles?id=10.1257/aer.20201073</a:t>
            </a:r>
          </a:p>
          <a:p>
            <a:pPr marL="171450" indent="-171450">
              <a:buFont typeface="Arial" panose="020B0604020202020204" pitchFamily="34" charset="0"/>
              <a:buChar char="•"/>
            </a:pPr>
            <a:r>
              <a:rPr lang="en-CA" dirty="0"/>
              <a:t>Acuna et al: https://link.springer.com/article/10.1007/s10729-021-09577-x</a:t>
            </a:r>
          </a:p>
        </p:txBody>
      </p:sp>
      <p:sp>
        <p:nvSpPr>
          <p:cNvPr id="4" name="Slide Number Placeholder 3">
            <a:extLst>
              <a:ext uri="{FF2B5EF4-FFF2-40B4-BE49-F238E27FC236}">
                <a16:creationId xmlns:a16="http://schemas.microsoft.com/office/drawing/2014/main" id="{67575105-DF28-14E9-B268-BB726442B439}"/>
              </a:ext>
            </a:extLst>
          </p:cNvPr>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394452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361DC-CBD5-EAA1-EEA9-F19D869E5D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0845D6-F607-7F87-478A-1ECAE967EC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7D7986-43AB-91EE-2B27-4720664F163E}"/>
              </a:ext>
            </a:extLst>
          </p:cNvPr>
          <p:cNvSpPr>
            <a:spLocks noGrp="1"/>
          </p:cNvSpPr>
          <p:nvPr>
            <p:ph type="body" idx="1"/>
          </p:nvPr>
        </p:nvSpPr>
        <p:spPr/>
        <p:txBody>
          <a:bodyPr/>
          <a:lstStyle/>
          <a:p>
            <a:pPr marL="171450" indent="-171450">
              <a:buFont typeface="Arial" panose="020B0604020202020204" pitchFamily="34" charset="0"/>
              <a:buChar char="•"/>
            </a:pPr>
            <a:r>
              <a:rPr lang="en-CA" dirty="0" err="1"/>
              <a:t>Einav</a:t>
            </a:r>
            <a:r>
              <a:rPr lang="en-CA" dirty="0"/>
              <a:t> et al: https://www.aeaweb.org/articles?id=10.1257/aer.103.1.178</a:t>
            </a:r>
          </a:p>
          <a:p>
            <a:pPr marL="171450" indent="-171450">
              <a:buFont typeface="Arial" panose="020B0604020202020204" pitchFamily="34" charset="0"/>
              <a:buChar char="•"/>
            </a:pPr>
            <a:r>
              <a:rPr lang="en-CA" dirty="0"/>
              <a:t>Brown and Jeon: https://economics.smu.edu.sg/sites/economics.smu.edu.sg/files/economics/pdf/Seminar/2019/20191206.pdf</a:t>
            </a:r>
          </a:p>
          <a:p>
            <a:pPr marL="171450" indent="-171450">
              <a:buFont typeface="Arial" panose="020B0604020202020204" pitchFamily="34" charset="0"/>
              <a:buChar char="•"/>
            </a:pPr>
            <a:r>
              <a:rPr lang="en-CA" dirty="0"/>
              <a:t>Ericson et al: https://academic.oup.com/ej/article-abstract/131/634/713/5848190</a:t>
            </a:r>
          </a:p>
          <a:p>
            <a:pPr marL="171450" indent="-171450">
              <a:buFont typeface="Arial" panose="020B0604020202020204" pitchFamily="34" charset="0"/>
              <a:buChar char="•"/>
            </a:pPr>
            <a:r>
              <a:rPr lang="en-CA" dirty="0"/>
              <a:t>Tebaldi et al: https://onlinelibrary.wiley.com/doi/pdf/10.3982/ECTA17215?casa_token=oFnJIjb1_yIAAAAA:_wdz-1Elf_wHiWAGEvk0vxnf7V-Y42Db49FI4wWqBJKDtXRTx2kyd7VbdH4fPZ4dBiNUzbbSulMRkw</a:t>
            </a:r>
          </a:p>
          <a:p>
            <a:pPr marL="171450" indent="-171450">
              <a:buFont typeface="Arial" panose="020B0604020202020204" pitchFamily="34" charset="0"/>
              <a:buChar char="•"/>
            </a:pPr>
            <a:r>
              <a:rPr lang="en-CA" dirty="0" err="1"/>
              <a:t>Marone</a:t>
            </a:r>
            <a:r>
              <a:rPr lang="en-CA" dirty="0"/>
              <a:t> and </a:t>
            </a:r>
            <a:r>
              <a:rPr lang="en-CA" dirty="0" err="1"/>
              <a:t>Sabety</a:t>
            </a:r>
            <a:r>
              <a:rPr lang="en-CA" dirty="0"/>
              <a:t>: https://www.aeaweb.org/articles?id=10.1257/aer.20201073</a:t>
            </a:r>
          </a:p>
          <a:p>
            <a:pPr marL="171450" indent="-171450">
              <a:buFont typeface="Arial" panose="020B0604020202020204" pitchFamily="34" charset="0"/>
              <a:buChar char="•"/>
            </a:pPr>
            <a:r>
              <a:rPr lang="en-CA" dirty="0"/>
              <a:t>Acuna et al: https://link.springer.com/article/10.1007/s10729-021-09577-x</a:t>
            </a:r>
          </a:p>
        </p:txBody>
      </p:sp>
      <p:sp>
        <p:nvSpPr>
          <p:cNvPr id="4" name="Slide Number Placeholder 3">
            <a:extLst>
              <a:ext uri="{FF2B5EF4-FFF2-40B4-BE49-F238E27FC236}">
                <a16:creationId xmlns:a16="http://schemas.microsoft.com/office/drawing/2014/main" id="{93F51AA4-69BF-73E6-1ADF-C734D401BB8A}"/>
              </a:ext>
            </a:extLst>
          </p:cNvPr>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4185277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2/22/2024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2/22/2024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2/22/2024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2/22/2024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2/22/2024</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209800"/>
            <a:ext cx="11049000" cy="1894362"/>
          </a:xfrm>
        </p:spPr>
        <p:txBody>
          <a:bodyPr>
            <a:normAutofit/>
          </a:bodyPr>
          <a:lstStyle/>
          <a:p>
            <a:r>
              <a:rPr lang="en-US" dirty="0"/>
              <a:t>Advanced Health Economics</a:t>
            </a:r>
          </a:p>
        </p:txBody>
      </p:sp>
      <p:sp>
        <p:nvSpPr>
          <p:cNvPr id="3" name="Subtitle 2"/>
          <p:cNvSpPr>
            <a:spLocks noGrp="1"/>
          </p:cNvSpPr>
          <p:nvPr>
            <p:ph type="subTitle" idx="1"/>
          </p:nvPr>
        </p:nvSpPr>
        <p:spPr>
          <a:xfrm>
            <a:off x="904358" y="4191000"/>
            <a:ext cx="10449442" cy="1981200"/>
          </a:xfrm>
        </p:spPr>
        <p:txBody>
          <a:bodyPr>
            <a:noAutofit/>
          </a:bodyPr>
          <a:lstStyle/>
          <a:p>
            <a:r>
              <a:rPr lang="en-US" sz="2400" dirty="0"/>
              <a:t>Lecture 6: Competition and Markets in Health Systems</a:t>
            </a:r>
          </a:p>
          <a:p>
            <a:r>
              <a:rPr lang="en-US" sz="2400" dirty="0"/>
              <a:t>February 28</a:t>
            </a:r>
            <a:r>
              <a:rPr lang="en-US" sz="2400"/>
              <a:t>, 2024</a:t>
            </a:r>
            <a:endParaRPr lang="en-US" sz="2400" dirty="0"/>
          </a:p>
          <a:p>
            <a:endParaRPr lang="en-US" sz="2400" dirty="0"/>
          </a:p>
          <a:p>
            <a:r>
              <a:rPr lang="en-US" sz="2400" dirty="0"/>
              <a:t>HAD 6750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5886F-4AFA-1287-903D-7801EF28C3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F08D28-68D8-0EFF-6D93-12106C43220C}"/>
              </a:ext>
            </a:extLst>
          </p:cNvPr>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Structural Models: From IO to health</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718CC-F854-E148-0B47-81C775A9357D}"/>
                  </a:ext>
                </a:extLst>
              </p:cNvPr>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Discrete choice (static or dynamic)</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limLow>
                            <m:limLowPr>
                              <m:ctrlPr>
                                <a:rPr lang="en-US" sz="2400" b="0" i="1" smtClean="0">
                                  <a:latin typeface="Cambria Math" panose="02040503050406030204" pitchFamily="18" charset="0"/>
                                  <a:cs typeface="Times New Roman" panose="02020603050405020304" pitchFamily="18" charset="0"/>
                                </a:rPr>
                              </m:ctrlPr>
                            </m:limLowPr>
                            <m:e>
                              <m:r>
                                <m:rPr>
                                  <m:sty m:val="p"/>
                                </m:rPr>
                                <a:rPr lang="en-US" sz="2400" b="0" i="0" smtClean="0">
                                  <a:latin typeface="Cambria Math" panose="02040503050406030204" pitchFamily="18" charset="0"/>
                                  <a:cs typeface="Times New Roman" panose="02020603050405020304" pitchFamily="18" charset="0"/>
                                </a:rPr>
                                <m:t>max</m:t>
                              </m:r>
                            </m:e>
                            <m:lim>
                              <m:sSub>
                                <m:sSubPr>
                                  <m:ctrlPr>
                                    <a:rPr lang="en-US" sz="2400" b="0" i="1" smtClean="0">
                                      <a:latin typeface="Cambria Math" panose="02040503050406030204" pitchFamily="18" charset="0"/>
                                      <a:cs typeface="Times New Roman" panose="02020603050405020304" pitchFamily="18" charset="0"/>
                                    </a:rPr>
                                  </m:ctrlPr>
                                </m:sSubPr>
                                <m:e>
                                  <m:sSup>
                                    <m:sSupPr>
                                      <m:ctrlPr>
                                        <a:rPr lang="en-US" sz="2400" b="0" i="1" smtClean="0">
                                          <a:latin typeface="Cambria Math" panose="02040503050406030204" pitchFamily="18" charset="0"/>
                                          <a:cs typeface="Times New Roman" panose="02020603050405020304" pitchFamily="18" charset="0"/>
                                        </a:rPr>
                                      </m:ctrlPr>
                                    </m:sSupPr>
                                    <m:e>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𝑎</m:t>
                                              </m:r>
                                            </m:e>
                                            <m:sub>
                                              <m:r>
                                                <a:rPr lang="en-US" sz="2400" b="0" i="1" smtClean="0">
                                                  <a:latin typeface="Cambria Math" panose="02040503050406030204" pitchFamily="18" charset="0"/>
                                                  <a:cs typeface="Times New Roman" panose="02020603050405020304" pitchFamily="18" charset="0"/>
                                                </a:rPr>
                                                <m:t>𝑡</m:t>
                                              </m:r>
                                            </m:sub>
                                          </m:sSub>
                                        </m:e>
                                      </m:d>
                                    </m:e>
                                    <m:sup>
                                      <m:r>
                                        <a:rPr lang="en-US" sz="2400" b="0" i="1" smtClean="0">
                                          <a:latin typeface="Cambria Math" panose="02040503050406030204" pitchFamily="18" charset="0"/>
                                          <a:cs typeface="Times New Roman" panose="02020603050405020304" pitchFamily="18" charset="0"/>
                                        </a:rPr>
                                        <m:t>∞</m:t>
                                      </m:r>
                                    </m:sup>
                                  </m:sSup>
                                </m:e>
                                <m:sub>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=1</m:t>
                                  </m:r>
                                </m:sub>
                              </m:sSub>
                            </m:lim>
                          </m:limLow>
                        </m:fName>
                        <m:e>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nary>
                            <m:naryPr>
                              <m:chr m:val="∑"/>
                              <m:ctrlPr>
                                <a:rPr lang="en-US" sz="2400" b="0" i="1" smtClean="0">
                                  <a:latin typeface="Cambria Math" panose="02040503050406030204" pitchFamily="18" charset="0"/>
                                  <a:cs typeface="Times New Roman" panose="02020603050405020304" pitchFamily="18" charset="0"/>
                                </a:rPr>
                              </m:ctrlPr>
                            </m:naryPr>
                            <m:sub>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=1</m:t>
                              </m:r>
                            </m:sub>
                            <m:sup>
                              <m:r>
                                <a:rPr lang="en-US" sz="2400" b="0" i="1" smtClean="0">
                                  <a:latin typeface="Cambria Math" panose="02040503050406030204" pitchFamily="18" charset="0"/>
                                  <a:cs typeface="Times New Roman" panose="02020603050405020304" pitchFamily="18" charset="0"/>
                                </a:rPr>
                                <m:t>∞</m:t>
                              </m:r>
                            </m:sup>
                            <m:e>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𝛽</m:t>
                                  </m:r>
                                </m:e>
                                <m:sup>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−1</m:t>
                                  </m:r>
                                </m:sup>
                              </m:sSup>
                              <m:r>
                                <a:rPr lang="en-US" sz="2400" b="0" i="1" smtClean="0">
                                  <a:latin typeface="Cambria Math" panose="02040503050406030204" pitchFamily="18" charset="0"/>
                                  <a:cs typeface="Times New Roman" panose="02020603050405020304" pitchFamily="18" charset="0"/>
                                </a:rPr>
                                <m:t>𝑢</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𝑎</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sSub>
                                    <m:sSubPr>
                                      <m:ctrlPr>
                                        <a:rPr lang="en-US" sz="2400" b="1" i="1" smtClean="0">
                                          <a:latin typeface="Cambria Math" panose="02040503050406030204" pitchFamily="18" charset="0"/>
                                          <a:cs typeface="Times New Roman" panose="02020603050405020304" pitchFamily="18" charset="0"/>
                                        </a:rPr>
                                      </m:ctrlPr>
                                    </m:sSubPr>
                                    <m:e>
                                      <m:r>
                                        <a:rPr lang="en-US" sz="2400" b="1" i="1" smtClean="0">
                                          <a:latin typeface="Cambria Math" panose="02040503050406030204" pitchFamily="18" charset="0"/>
                                          <a:cs typeface="Times New Roman" panose="02020603050405020304" pitchFamily="18" charset="0"/>
                                        </a:rPr>
                                        <m:t>𝜺</m:t>
                                      </m:r>
                                    </m:e>
                                    <m:sub>
                                      <m:r>
                                        <a:rPr lang="en-US" sz="2400" b="1" i="1" smtClean="0">
                                          <a:latin typeface="Cambria Math" panose="02040503050406030204" pitchFamily="18" charset="0"/>
                                          <a:cs typeface="Times New Roman" panose="02020603050405020304" pitchFamily="18" charset="0"/>
                                        </a:rPr>
                                        <m:t>𝒕</m:t>
                                      </m:r>
                                    </m:sub>
                                  </m:sSub>
                                  <m:r>
                                    <a:rPr lang="en-US" sz="2400" b="0" i="1" smtClean="0">
                                      <a:latin typeface="Cambria Math" panose="02040503050406030204" pitchFamily="18" charset="0"/>
                                      <a:cs typeface="Times New Roman" panose="02020603050405020304" pitchFamily="18" charset="0"/>
                                    </a:rPr>
                                    <m:t>;</m:t>
                                  </m:r>
                                  <m:r>
                                    <a:rPr lang="en-US" sz="2400" b="1" i="1" smtClean="0">
                                      <a:latin typeface="Cambria Math" panose="02040503050406030204" pitchFamily="18" charset="0"/>
                                      <a:cs typeface="Times New Roman" panose="02020603050405020304" pitchFamily="18" charset="0"/>
                                    </a:rPr>
                                    <m:t>𝜽</m:t>
                                  </m:r>
                                </m:e>
                              </m:d>
                            </m:e>
                          </m:nary>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𝑠</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𝑎</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𝕁</m:t>
                          </m:r>
                        </m:e>
                      </m:func>
                    </m:oMath>
                  </m:oMathPara>
                </a14:m>
                <a:endParaRPr lang="en-US" sz="2400" dirty="0">
                  <a:cs typeface="Times New Roman" panose="02020603050405020304" pitchFamily="18" charset="0"/>
                </a:endParaRPr>
              </a:p>
              <a:p>
                <a:pPr lvl="1"/>
                <a:r>
                  <a:rPr lang="en-US" sz="2400" dirty="0">
                    <a:solidFill>
                      <a:schemeClr val="tx1"/>
                    </a:solidFill>
                    <a:cs typeface="Times New Roman" panose="02020603050405020304" pitchFamily="18" charset="0"/>
                  </a:rPr>
                  <a:t>Examples: </a:t>
                </a:r>
                <a:r>
                  <a:rPr lang="en-US" sz="2200" dirty="0">
                    <a:solidFill>
                      <a:schemeClr val="tx1"/>
                    </a:solidFill>
                    <a:cs typeface="Times New Roman" panose="02020603050405020304" pitchFamily="18" charset="0"/>
                  </a:rPr>
                  <a:t>plan choice (</a:t>
                </a:r>
                <a:r>
                  <a:rPr lang="en-US" sz="2200" u="sng" dirty="0">
                    <a:solidFill>
                      <a:schemeClr val="tx1"/>
                    </a:solidFill>
                    <a:cs typeface="Times New Roman" panose="02020603050405020304" pitchFamily="18" charset="0"/>
                  </a:rPr>
                  <a:t>Einav et al., 2013</a:t>
                </a:r>
                <a:r>
                  <a:rPr lang="en-US" sz="2200" dirty="0">
                    <a:solidFill>
                      <a:schemeClr val="tx1"/>
                    </a:solidFill>
                    <a:cs typeface="Times New Roman" panose="02020603050405020304" pitchFamily="18" charset="0"/>
                  </a:rPr>
                  <a:t>; Brown and Jeon 2019; Ericson et al., 2021)</a:t>
                </a:r>
              </a:p>
              <a:p>
                <a:pPr lvl="1"/>
                <a:endParaRPr lang="en-US" sz="2400" dirty="0">
                  <a:solidFill>
                    <a:schemeClr val="tx1"/>
                  </a:solidFill>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2B9718CC-F854-E148-0B47-81C775A9357D}"/>
                  </a:ext>
                </a:extLst>
              </p:cNvPr>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r="-409"/>
                </a:stretch>
              </a:blipFill>
            </p:spPr>
            <p:txBody>
              <a:bodyPr/>
              <a:lstStyle/>
              <a:p>
                <a:r>
                  <a:rPr lang="en-US">
                    <a:noFill/>
                  </a:rPr>
                  <a:t> </a:t>
                </a:r>
              </a:p>
            </p:txBody>
          </p:sp>
        </mc:Fallback>
      </mc:AlternateContent>
    </p:spTree>
    <p:extLst>
      <p:ext uri="{BB962C8B-B14F-4D97-AF65-F5344CB8AC3E}">
        <p14:creationId xmlns:p14="http://schemas.microsoft.com/office/powerpoint/2010/main" val="3673155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9EEEF-C66C-B1A8-B579-5E33F2F266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743ED4-E207-7A53-7E98-10C527C65737}"/>
              </a:ext>
            </a:extLst>
          </p:cNvPr>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Structural Models: From IO to health</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28FFB4-7E96-B769-90EF-F1FEC4FB166E}"/>
                  </a:ext>
                </a:extLst>
              </p:cNvPr>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Discrete choice (static or dynamic)</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limLow>
                            <m:limLowPr>
                              <m:ctrlPr>
                                <a:rPr lang="en-US" sz="2400" b="0" i="1" smtClean="0">
                                  <a:latin typeface="Cambria Math" panose="02040503050406030204" pitchFamily="18" charset="0"/>
                                  <a:cs typeface="Times New Roman" panose="02020603050405020304" pitchFamily="18" charset="0"/>
                                </a:rPr>
                              </m:ctrlPr>
                            </m:limLowPr>
                            <m:e>
                              <m:r>
                                <m:rPr>
                                  <m:sty m:val="p"/>
                                </m:rPr>
                                <a:rPr lang="en-US" sz="2400" b="0" i="0" smtClean="0">
                                  <a:latin typeface="Cambria Math" panose="02040503050406030204" pitchFamily="18" charset="0"/>
                                  <a:cs typeface="Times New Roman" panose="02020603050405020304" pitchFamily="18" charset="0"/>
                                </a:rPr>
                                <m:t>max</m:t>
                              </m:r>
                            </m:e>
                            <m:lim>
                              <m:sSub>
                                <m:sSubPr>
                                  <m:ctrlPr>
                                    <a:rPr lang="en-US" sz="2400" b="0" i="1" smtClean="0">
                                      <a:latin typeface="Cambria Math" panose="02040503050406030204" pitchFamily="18" charset="0"/>
                                      <a:cs typeface="Times New Roman" panose="02020603050405020304" pitchFamily="18" charset="0"/>
                                    </a:rPr>
                                  </m:ctrlPr>
                                </m:sSubPr>
                                <m:e>
                                  <m:sSup>
                                    <m:sSupPr>
                                      <m:ctrlPr>
                                        <a:rPr lang="en-US" sz="2400" b="0" i="1" smtClean="0">
                                          <a:latin typeface="Cambria Math" panose="02040503050406030204" pitchFamily="18" charset="0"/>
                                          <a:cs typeface="Times New Roman" panose="02020603050405020304" pitchFamily="18" charset="0"/>
                                        </a:rPr>
                                      </m:ctrlPr>
                                    </m:sSupPr>
                                    <m:e>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𝑎</m:t>
                                              </m:r>
                                            </m:e>
                                            <m:sub>
                                              <m:r>
                                                <a:rPr lang="en-US" sz="2400" b="0" i="1" smtClean="0">
                                                  <a:latin typeface="Cambria Math" panose="02040503050406030204" pitchFamily="18" charset="0"/>
                                                  <a:cs typeface="Times New Roman" panose="02020603050405020304" pitchFamily="18" charset="0"/>
                                                </a:rPr>
                                                <m:t>𝑡</m:t>
                                              </m:r>
                                            </m:sub>
                                          </m:sSub>
                                        </m:e>
                                      </m:d>
                                    </m:e>
                                    <m:sup>
                                      <m:r>
                                        <a:rPr lang="en-US" sz="2400" b="0" i="1" smtClean="0">
                                          <a:latin typeface="Cambria Math" panose="02040503050406030204" pitchFamily="18" charset="0"/>
                                          <a:cs typeface="Times New Roman" panose="02020603050405020304" pitchFamily="18" charset="0"/>
                                        </a:rPr>
                                        <m:t>∞</m:t>
                                      </m:r>
                                    </m:sup>
                                  </m:sSup>
                                </m:e>
                                <m:sub>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=1</m:t>
                                  </m:r>
                                </m:sub>
                              </m:sSub>
                            </m:lim>
                          </m:limLow>
                        </m:fName>
                        <m:e>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nary>
                            <m:naryPr>
                              <m:chr m:val="∑"/>
                              <m:ctrlPr>
                                <a:rPr lang="en-US" sz="2400" b="0" i="1" smtClean="0">
                                  <a:latin typeface="Cambria Math" panose="02040503050406030204" pitchFamily="18" charset="0"/>
                                  <a:cs typeface="Times New Roman" panose="02020603050405020304" pitchFamily="18" charset="0"/>
                                </a:rPr>
                              </m:ctrlPr>
                            </m:naryPr>
                            <m:sub>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=1</m:t>
                              </m:r>
                            </m:sub>
                            <m:sup>
                              <m:r>
                                <a:rPr lang="en-US" sz="2400" b="0" i="1" smtClean="0">
                                  <a:latin typeface="Cambria Math" panose="02040503050406030204" pitchFamily="18" charset="0"/>
                                  <a:cs typeface="Times New Roman" panose="02020603050405020304" pitchFamily="18" charset="0"/>
                                </a:rPr>
                                <m:t>∞</m:t>
                              </m:r>
                            </m:sup>
                            <m:e>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𝛽</m:t>
                                  </m:r>
                                </m:e>
                                <m:sup>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−1</m:t>
                                  </m:r>
                                </m:sup>
                              </m:sSup>
                              <m:r>
                                <a:rPr lang="en-US" sz="2400" b="0" i="1" smtClean="0">
                                  <a:latin typeface="Cambria Math" panose="02040503050406030204" pitchFamily="18" charset="0"/>
                                  <a:cs typeface="Times New Roman" panose="02020603050405020304" pitchFamily="18" charset="0"/>
                                </a:rPr>
                                <m:t>𝑢</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𝑎</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sSub>
                                    <m:sSubPr>
                                      <m:ctrlPr>
                                        <a:rPr lang="en-US" sz="2400" b="1" i="1" smtClean="0">
                                          <a:latin typeface="Cambria Math" panose="02040503050406030204" pitchFamily="18" charset="0"/>
                                          <a:cs typeface="Times New Roman" panose="02020603050405020304" pitchFamily="18" charset="0"/>
                                        </a:rPr>
                                      </m:ctrlPr>
                                    </m:sSubPr>
                                    <m:e>
                                      <m:r>
                                        <a:rPr lang="en-US" sz="2400" b="1" i="1" smtClean="0">
                                          <a:latin typeface="Cambria Math" panose="02040503050406030204" pitchFamily="18" charset="0"/>
                                          <a:cs typeface="Times New Roman" panose="02020603050405020304" pitchFamily="18" charset="0"/>
                                        </a:rPr>
                                        <m:t>𝜺</m:t>
                                      </m:r>
                                    </m:e>
                                    <m:sub>
                                      <m:r>
                                        <a:rPr lang="en-US" sz="2400" b="1" i="1" smtClean="0">
                                          <a:latin typeface="Cambria Math" panose="02040503050406030204" pitchFamily="18" charset="0"/>
                                          <a:cs typeface="Times New Roman" panose="02020603050405020304" pitchFamily="18" charset="0"/>
                                        </a:rPr>
                                        <m:t>𝒕</m:t>
                                      </m:r>
                                    </m:sub>
                                  </m:sSub>
                                  <m:r>
                                    <a:rPr lang="en-US" sz="2400" b="0" i="1" smtClean="0">
                                      <a:latin typeface="Cambria Math" panose="02040503050406030204" pitchFamily="18" charset="0"/>
                                      <a:cs typeface="Times New Roman" panose="02020603050405020304" pitchFamily="18" charset="0"/>
                                    </a:rPr>
                                    <m:t>;</m:t>
                                  </m:r>
                                  <m:r>
                                    <a:rPr lang="en-US" sz="2400" b="1" i="1" smtClean="0">
                                      <a:latin typeface="Cambria Math" panose="02040503050406030204" pitchFamily="18" charset="0"/>
                                      <a:cs typeface="Times New Roman" panose="02020603050405020304" pitchFamily="18" charset="0"/>
                                    </a:rPr>
                                    <m:t>𝜽</m:t>
                                  </m:r>
                                </m:e>
                              </m:d>
                            </m:e>
                          </m:nary>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𝑠</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𝑎</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𝕁</m:t>
                          </m:r>
                        </m:e>
                      </m:func>
                    </m:oMath>
                  </m:oMathPara>
                </a14:m>
                <a:endParaRPr lang="en-US" sz="2400" dirty="0">
                  <a:cs typeface="Times New Roman" panose="02020603050405020304" pitchFamily="18" charset="0"/>
                </a:endParaRPr>
              </a:p>
              <a:p>
                <a:pPr lvl="1"/>
                <a:r>
                  <a:rPr lang="en-US" sz="2400" dirty="0">
                    <a:solidFill>
                      <a:schemeClr val="tx1"/>
                    </a:solidFill>
                    <a:cs typeface="Times New Roman" panose="02020603050405020304" pitchFamily="18" charset="0"/>
                  </a:rPr>
                  <a:t>Examples: </a:t>
                </a:r>
                <a:r>
                  <a:rPr lang="en-US" sz="2200" dirty="0">
                    <a:solidFill>
                      <a:schemeClr val="tx1"/>
                    </a:solidFill>
                    <a:cs typeface="Times New Roman" panose="02020603050405020304" pitchFamily="18" charset="0"/>
                  </a:rPr>
                  <a:t>plan choice (</a:t>
                </a:r>
                <a:r>
                  <a:rPr lang="en-US" sz="2200" u="sng" dirty="0">
                    <a:solidFill>
                      <a:schemeClr val="tx1"/>
                    </a:solidFill>
                    <a:cs typeface="Times New Roman" panose="02020603050405020304" pitchFamily="18" charset="0"/>
                  </a:rPr>
                  <a:t>Einav et al., 2013</a:t>
                </a:r>
                <a:r>
                  <a:rPr lang="en-US" sz="2200" dirty="0">
                    <a:solidFill>
                      <a:schemeClr val="tx1"/>
                    </a:solidFill>
                    <a:cs typeface="Times New Roman" panose="02020603050405020304" pitchFamily="18" charset="0"/>
                  </a:rPr>
                  <a:t>; Brown and Jeon 2019; Ericson et al., 2021)</a:t>
                </a:r>
              </a:p>
              <a:p>
                <a:r>
                  <a:rPr lang="en-US" sz="2400" dirty="0">
                    <a:cs typeface="Times New Roman" panose="02020603050405020304" pitchFamily="18" charset="0"/>
                  </a:rPr>
                  <a:t>Demand estimation</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𝑖𝑚</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𝑎𝑟𝑔𝑚𝑎</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𝕁</m:t>
                          </m:r>
                        </m:sub>
                      </m:sSub>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𝑖𝑗𝑚</m:t>
                          </m:r>
                        </m:sub>
                        <m:sup>
                          <m:r>
                            <a:rPr lang="en-US" sz="2400" b="0" i="1" smtClean="0">
                              <a:latin typeface="Cambria Math" panose="02040503050406030204" pitchFamily="18" charset="0"/>
                              <a:cs typeface="Times New Roman" panose="02020603050405020304" pitchFamily="18" charset="0"/>
                            </a:rPr>
                            <m:t>′</m:t>
                          </m:r>
                        </m:sup>
                      </m:sSubSup>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𝑖𝑚</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𝑖𝑚</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𝑃</m:t>
                          </m:r>
                        </m:e>
                        <m:sub>
                          <m:r>
                            <a:rPr lang="en-US" sz="2400" b="0" i="1" smtClean="0">
                              <a:latin typeface="Cambria Math" panose="02040503050406030204" pitchFamily="18" charset="0"/>
                              <a:cs typeface="Times New Roman" panose="02020603050405020304" pitchFamily="18" charset="0"/>
                            </a:rPr>
                            <m:t>𝑖𝑗𝑚</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𝜉</m:t>
                          </m:r>
                        </m:e>
                        <m:sub>
                          <m:r>
                            <a:rPr lang="en-US" sz="2400" b="0" i="1" smtClean="0">
                              <a:latin typeface="Cambria Math" panose="02040503050406030204" pitchFamily="18" charset="0"/>
                              <a:cs typeface="Times New Roman" panose="02020603050405020304" pitchFamily="18" charset="0"/>
                            </a:rPr>
                            <m:t>𝑗𝑚</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𝑖𝑗𝑚</m:t>
                          </m:r>
                        </m:sub>
                      </m:sSub>
                    </m:oMath>
                  </m:oMathPara>
                </a14:m>
                <a:endParaRPr lang="en-US" sz="2400" dirty="0">
                  <a:cs typeface="Times New Roman" panose="02020603050405020304" pitchFamily="18" charset="0"/>
                </a:endParaRPr>
              </a:p>
              <a:p>
                <a:pPr lvl="1"/>
                <a:r>
                  <a:rPr lang="en-US" sz="2200" dirty="0">
                    <a:cs typeface="Times New Roman" panose="02020603050405020304" pitchFamily="18" charset="0"/>
                  </a:rPr>
                  <a:t>Examples: endogenous prices (Tebaldi et al., 2023); Marone and Sabety (2022)</a:t>
                </a:r>
              </a:p>
              <a:p>
                <a:pPr lvl="1"/>
                <a:endParaRPr lang="en-US" sz="2400" dirty="0">
                  <a:solidFill>
                    <a:schemeClr val="tx1"/>
                  </a:solidFill>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0628FFB4-7E96-B769-90EF-F1FEC4FB166E}"/>
                  </a:ext>
                </a:extLst>
              </p:cNvPr>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r="-409"/>
                </a:stretch>
              </a:blipFill>
            </p:spPr>
            <p:txBody>
              <a:bodyPr/>
              <a:lstStyle/>
              <a:p>
                <a:r>
                  <a:rPr lang="en-US">
                    <a:noFill/>
                  </a:rPr>
                  <a:t> </a:t>
                </a:r>
              </a:p>
            </p:txBody>
          </p:sp>
        </mc:Fallback>
      </mc:AlternateContent>
    </p:spTree>
    <p:extLst>
      <p:ext uri="{BB962C8B-B14F-4D97-AF65-F5344CB8AC3E}">
        <p14:creationId xmlns:p14="http://schemas.microsoft.com/office/powerpoint/2010/main" val="3751461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C5177-0189-516E-80CF-A56C85A251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AF1DBE-79A3-9FA5-38EF-11238ED600B6}"/>
              </a:ext>
            </a:extLst>
          </p:cNvPr>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Structural Models: From IO to health</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EBD0FC-705C-797A-479F-576B55399E9E}"/>
                  </a:ext>
                </a:extLst>
              </p:cNvPr>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Discrete choice (static or dynamic)</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limLow>
                            <m:limLowPr>
                              <m:ctrlPr>
                                <a:rPr lang="en-US" sz="2400" b="0" i="1" smtClean="0">
                                  <a:latin typeface="Cambria Math" panose="02040503050406030204" pitchFamily="18" charset="0"/>
                                  <a:cs typeface="Times New Roman" panose="02020603050405020304" pitchFamily="18" charset="0"/>
                                </a:rPr>
                              </m:ctrlPr>
                            </m:limLowPr>
                            <m:e>
                              <m:r>
                                <m:rPr>
                                  <m:sty m:val="p"/>
                                </m:rPr>
                                <a:rPr lang="en-US" sz="2400" b="0" i="0" smtClean="0">
                                  <a:latin typeface="Cambria Math" panose="02040503050406030204" pitchFamily="18" charset="0"/>
                                  <a:cs typeface="Times New Roman" panose="02020603050405020304" pitchFamily="18" charset="0"/>
                                </a:rPr>
                                <m:t>max</m:t>
                              </m:r>
                            </m:e>
                            <m:lim>
                              <m:sSub>
                                <m:sSubPr>
                                  <m:ctrlPr>
                                    <a:rPr lang="en-US" sz="2400" b="0" i="1" smtClean="0">
                                      <a:latin typeface="Cambria Math" panose="02040503050406030204" pitchFamily="18" charset="0"/>
                                      <a:cs typeface="Times New Roman" panose="02020603050405020304" pitchFamily="18" charset="0"/>
                                    </a:rPr>
                                  </m:ctrlPr>
                                </m:sSubPr>
                                <m:e>
                                  <m:sSup>
                                    <m:sSupPr>
                                      <m:ctrlPr>
                                        <a:rPr lang="en-US" sz="2400" b="0" i="1" smtClean="0">
                                          <a:latin typeface="Cambria Math" panose="02040503050406030204" pitchFamily="18" charset="0"/>
                                          <a:cs typeface="Times New Roman" panose="02020603050405020304" pitchFamily="18" charset="0"/>
                                        </a:rPr>
                                      </m:ctrlPr>
                                    </m:sSupPr>
                                    <m:e>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𝑎</m:t>
                                              </m:r>
                                            </m:e>
                                            <m:sub>
                                              <m:r>
                                                <a:rPr lang="en-US" sz="2400" b="0" i="1" smtClean="0">
                                                  <a:latin typeface="Cambria Math" panose="02040503050406030204" pitchFamily="18" charset="0"/>
                                                  <a:cs typeface="Times New Roman" panose="02020603050405020304" pitchFamily="18" charset="0"/>
                                                </a:rPr>
                                                <m:t>𝑡</m:t>
                                              </m:r>
                                            </m:sub>
                                          </m:sSub>
                                        </m:e>
                                      </m:d>
                                    </m:e>
                                    <m:sup>
                                      <m:r>
                                        <a:rPr lang="en-US" sz="2400" b="0" i="1" smtClean="0">
                                          <a:latin typeface="Cambria Math" panose="02040503050406030204" pitchFamily="18" charset="0"/>
                                          <a:cs typeface="Times New Roman" panose="02020603050405020304" pitchFamily="18" charset="0"/>
                                        </a:rPr>
                                        <m:t>∞</m:t>
                                      </m:r>
                                    </m:sup>
                                  </m:sSup>
                                </m:e>
                                <m:sub>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=1</m:t>
                                  </m:r>
                                </m:sub>
                              </m:sSub>
                            </m:lim>
                          </m:limLow>
                        </m:fName>
                        <m:e>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nary>
                            <m:naryPr>
                              <m:chr m:val="∑"/>
                              <m:ctrlPr>
                                <a:rPr lang="en-US" sz="2400" b="0" i="1" smtClean="0">
                                  <a:latin typeface="Cambria Math" panose="02040503050406030204" pitchFamily="18" charset="0"/>
                                  <a:cs typeface="Times New Roman" panose="02020603050405020304" pitchFamily="18" charset="0"/>
                                </a:rPr>
                              </m:ctrlPr>
                            </m:naryPr>
                            <m:sub>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=1</m:t>
                              </m:r>
                            </m:sub>
                            <m:sup>
                              <m:r>
                                <a:rPr lang="en-US" sz="2400" b="0" i="1" smtClean="0">
                                  <a:latin typeface="Cambria Math" panose="02040503050406030204" pitchFamily="18" charset="0"/>
                                  <a:cs typeface="Times New Roman" panose="02020603050405020304" pitchFamily="18" charset="0"/>
                                </a:rPr>
                                <m:t>∞</m:t>
                              </m:r>
                            </m:sup>
                            <m:e>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𝛽</m:t>
                                  </m:r>
                                </m:e>
                                <m:sup>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−1</m:t>
                                  </m:r>
                                </m:sup>
                              </m:sSup>
                              <m:r>
                                <a:rPr lang="en-US" sz="2400" b="0" i="1" smtClean="0">
                                  <a:latin typeface="Cambria Math" panose="02040503050406030204" pitchFamily="18" charset="0"/>
                                  <a:cs typeface="Times New Roman" panose="02020603050405020304" pitchFamily="18" charset="0"/>
                                </a:rPr>
                                <m:t>𝑢</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𝑎</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sSub>
                                    <m:sSubPr>
                                      <m:ctrlPr>
                                        <a:rPr lang="en-US" sz="2400" b="1" i="1" smtClean="0">
                                          <a:latin typeface="Cambria Math" panose="02040503050406030204" pitchFamily="18" charset="0"/>
                                          <a:cs typeface="Times New Roman" panose="02020603050405020304" pitchFamily="18" charset="0"/>
                                        </a:rPr>
                                      </m:ctrlPr>
                                    </m:sSubPr>
                                    <m:e>
                                      <m:r>
                                        <a:rPr lang="en-US" sz="2400" b="1" i="1" smtClean="0">
                                          <a:latin typeface="Cambria Math" panose="02040503050406030204" pitchFamily="18" charset="0"/>
                                          <a:cs typeface="Times New Roman" panose="02020603050405020304" pitchFamily="18" charset="0"/>
                                        </a:rPr>
                                        <m:t>𝜺</m:t>
                                      </m:r>
                                    </m:e>
                                    <m:sub>
                                      <m:r>
                                        <a:rPr lang="en-US" sz="2400" b="1" i="1" smtClean="0">
                                          <a:latin typeface="Cambria Math" panose="02040503050406030204" pitchFamily="18" charset="0"/>
                                          <a:cs typeface="Times New Roman" panose="02020603050405020304" pitchFamily="18" charset="0"/>
                                        </a:rPr>
                                        <m:t>𝒕</m:t>
                                      </m:r>
                                    </m:sub>
                                  </m:sSub>
                                  <m:r>
                                    <a:rPr lang="en-US" sz="2400" b="0" i="1" smtClean="0">
                                      <a:latin typeface="Cambria Math" panose="02040503050406030204" pitchFamily="18" charset="0"/>
                                      <a:cs typeface="Times New Roman" panose="02020603050405020304" pitchFamily="18" charset="0"/>
                                    </a:rPr>
                                    <m:t>;</m:t>
                                  </m:r>
                                  <m:r>
                                    <a:rPr lang="en-US" sz="2400" b="1" i="1" smtClean="0">
                                      <a:latin typeface="Cambria Math" panose="02040503050406030204" pitchFamily="18" charset="0"/>
                                      <a:cs typeface="Times New Roman" panose="02020603050405020304" pitchFamily="18" charset="0"/>
                                    </a:rPr>
                                    <m:t>𝜽</m:t>
                                  </m:r>
                                </m:e>
                              </m:d>
                            </m:e>
                          </m:nary>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𝑠</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𝑎</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𝕁</m:t>
                          </m:r>
                        </m:e>
                      </m:func>
                    </m:oMath>
                  </m:oMathPara>
                </a14:m>
                <a:endParaRPr lang="en-US" sz="2400" dirty="0">
                  <a:cs typeface="Times New Roman" panose="02020603050405020304" pitchFamily="18" charset="0"/>
                </a:endParaRPr>
              </a:p>
              <a:p>
                <a:pPr lvl="1"/>
                <a:r>
                  <a:rPr lang="en-US" sz="2400" dirty="0">
                    <a:solidFill>
                      <a:schemeClr val="tx1"/>
                    </a:solidFill>
                    <a:cs typeface="Times New Roman" panose="02020603050405020304" pitchFamily="18" charset="0"/>
                  </a:rPr>
                  <a:t>Examples: </a:t>
                </a:r>
                <a:r>
                  <a:rPr lang="en-US" sz="2200" dirty="0">
                    <a:solidFill>
                      <a:schemeClr val="tx1"/>
                    </a:solidFill>
                    <a:cs typeface="Times New Roman" panose="02020603050405020304" pitchFamily="18" charset="0"/>
                  </a:rPr>
                  <a:t>plan choice (</a:t>
                </a:r>
                <a:r>
                  <a:rPr lang="en-US" sz="2200" u="sng" dirty="0">
                    <a:solidFill>
                      <a:schemeClr val="tx1"/>
                    </a:solidFill>
                    <a:cs typeface="Times New Roman" panose="02020603050405020304" pitchFamily="18" charset="0"/>
                  </a:rPr>
                  <a:t>Einav et al., 2013</a:t>
                </a:r>
                <a:r>
                  <a:rPr lang="en-US" sz="2200" dirty="0">
                    <a:solidFill>
                      <a:schemeClr val="tx1"/>
                    </a:solidFill>
                    <a:cs typeface="Times New Roman" panose="02020603050405020304" pitchFamily="18" charset="0"/>
                  </a:rPr>
                  <a:t>; Brown and Jeon 2019; Ericson et al., 2021)</a:t>
                </a:r>
              </a:p>
              <a:p>
                <a:r>
                  <a:rPr lang="en-US" sz="2400" dirty="0">
                    <a:cs typeface="Times New Roman" panose="02020603050405020304" pitchFamily="18" charset="0"/>
                  </a:rPr>
                  <a:t>Demand estimation</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𝑖𝑚</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𝑎𝑟𝑔𝑚𝑎</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𝕁</m:t>
                          </m:r>
                        </m:sub>
                      </m:sSub>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𝑖𝑗𝑚</m:t>
                          </m:r>
                        </m:sub>
                        <m:sup>
                          <m:r>
                            <a:rPr lang="en-US" sz="2400" b="0" i="1" smtClean="0">
                              <a:latin typeface="Cambria Math" panose="02040503050406030204" pitchFamily="18" charset="0"/>
                              <a:cs typeface="Times New Roman" panose="02020603050405020304" pitchFamily="18" charset="0"/>
                            </a:rPr>
                            <m:t>′</m:t>
                          </m:r>
                        </m:sup>
                      </m:sSubSup>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𝑖𝑚</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𝑖𝑚</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𝑃</m:t>
                          </m:r>
                        </m:e>
                        <m:sub>
                          <m:r>
                            <a:rPr lang="en-US" sz="2400" b="0" i="1" smtClean="0">
                              <a:latin typeface="Cambria Math" panose="02040503050406030204" pitchFamily="18" charset="0"/>
                              <a:cs typeface="Times New Roman" panose="02020603050405020304" pitchFamily="18" charset="0"/>
                            </a:rPr>
                            <m:t>𝑖𝑗𝑚</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𝜉</m:t>
                          </m:r>
                        </m:e>
                        <m:sub>
                          <m:r>
                            <a:rPr lang="en-US" sz="2400" b="0" i="1" smtClean="0">
                              <a:latin typeface="Cambria Math" panose="02040503050406030204" pitchFamily="18" charset="0"/>
                              <a:cs typeface="Times New Roman" panose="02020603050405020304" pitchFamily="18" charset="0"/>
                            </a:rPr>
                            <m:t>𝑗𝑚</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𝑖𝑗𝑚</m:t>
                          </m:r>
                        </m:sub>
                      </m:sSub>
                    </m:oMath>
                  </m:oMathPara>
                </a14:m>
                <a:endParaRPr lang="en-US" sz="2400" dirty="0">
                  <a:cs typeface="Times New Roman" panose="02020603050405020304" pitchFamily="18" charset="0"/>
                </a:endParaRPr>
              </a:p>
              <a:p>
                <a:pPr lvl="1"/>
                <a:r>
                  <a:rPr lang="en-US" sz="2200" dirty="0">
                    <a:cs typeface="Times New Roman" panose="02020603050405020304" pitchFamily="18" charset="0"/>
                  </a:rPr>
                  <a:t>Examples: endogenous prices (Tebaldi et al., 2023); Marone and Sabety (2022)</a:t>
                </a:r>
              </a:p>
              <a:p>
                <a:r>
                  <a:rPr lang="en-US" sz="2400" dirty="0">
                    <a:cs typeface="Times New Roman" panose="02020603050405020304" pitchFamily="18" charset="0"/>
                  </a:rPr>
                  <a:t>Discrete game models </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limLow>
                            <m:limLowPr>
                              <m:ctrlPr>
                                <a:rPr lang="en-US" sz="2400" b="0" i="1" smtClean="0">
                                  <a:latin typeface="Cambria Math" panose="02040503050406030204" pitchFamily="18" charset="0"/>
                                  <a:cs typeface="Times New Roman" panose="02020603050405020304" pitchFamily="18" charset="0"/>
                                </a:rPr>
                              </m:ctrlPr>
                            </m:limLowPr>
                            <m:e>
                              <m:r>
                                <m:rPr>
                                  <m:sty m:val="p"/>
                                </m:rPr>
                                <a:rPr lang="en-US" sz="2400" b="0" i="0" smtClean="0">
                                  <a:latin typeface="Cambria Math" panose="02040503050406030204" pitchFamily="18" charset="0"/>
                                  <a:cs typeface="Times New Roman" panose="02020603050405020304" pitchFamily="18" charset="0"/>
                                </a:rPr>
                                <m:t>max</m:t>
                              </m:r>
                            </m:e>
                            <m:lim>
                              <m:r>
                                <a:rPr lang="en-US" sz="2400" b="0" i="1" smtClean="0">
                                  <a:latin typeface="Cambria Math" panose="02040503050406030204" pitchFamily="18" charset="0"/>
                                  <a:cs typeface="Times New Roman" panose="02020603050405020304" pitchFamily="18" charset="0"/>
                                </a:rPr>
                                <m:t>𝑧</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𝑍</m:t>
                              </m:r>
                            </m:lim>
                          </m:limLow>
                        </m:fName>
                        <m:e>
                          <m:nary>
                            <m:naryPr>
                              <m:chr m:val="∏"/>
                              <m:ctrlPr>
                                <a:rPr lang="en-US" sz="2400" b="0" i="1" smtClean="0">
                                  <a:latin typeface="Cambria Math" panose="02040503050406030204" pitchFamily="18" charset="0"/>
                                  <a:cs typeface="Times New Roman" panose="02020603050405020304" pitchFamily="18" charset="0"/>
                                </a:rPr>
                              </m:ctrlPr>
                            </m:naryPr>
                            <m:sub>
                              <m:r>
                                <a:rPr lang="en-US" sz="2400" b="0" i="1" smtClean="0">
                                  <a:latin typeface="Cambria Math" panose="02040503050406030204" pitchFamily="18" charset="0"/>
                                  <a:cs typeface="Times New Roman" panose="02020603050405020304" pitchFamily="18" charset="0"/>
                                </a:rPr>
                                <m:t>𝑘</m:t>
                              </m:r>
                              <m:r>
                                <a:rPr lang="en-US" sz="2400" b="0" i="1" smtClean="0">
                                  <a:latin typeface="Cambria Math" panose="02040503050406030204" pitchFamily="18" charset="0"/>
                                  <a:cs typeface="Times New Roman" panose="02020603050405020304" pitchFamily="18" charset="0"/>
                                </a:rPr>
                                <m:t>=1</m:t>
                              </m:r>
                            </m:sub>
                            <m:sup>
                              <m:r>
                                <a:rPr lang="en-US" sz="2400" b="0" i="1" smtClean="0">
                                  <a:latin typeface="Cambria Math" panose="02040503050406030204" pitchFamily="18" charset="0"/>
                                  <a:cs typeface="Times New Roman" panose="02020603050405020304" pitchFamily="18" charset="0"/>
                                </a:rPr>
                                <m:t>𝑝</m:t>
                              </m:r>
                            </m:sup>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𝑘</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𝑧</m:t>
                                          </m:r>
                                        </m:e>
                                      </m:d>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𝑑</m:t>
                                      </m:r>
                                    </m:e>
                                    <m:sub>
                                      <m:r>
                                        <a:rPr lang="en-US" sz="2400" b="0" i="1" smtClean="0">
                                          <a:latin typeface="Cambria Math" panose="02040503050406030204" pitchFamily="18" charset="0"/>
                                          <a:cs typeface="Times New Roman" panose="02020603050405020304" pitchFamily="18" charset="0"/>
                                        </a:rPr>
                                        <m:t>𝑘</m:t>
                                      </m:r>
                                    </m:sub>
                                  </m:sSub>
                                </m:e>
                              </m:d>
                            </m:e>
                          </m:nary>
                        </m:e>
                      </m:func>
                    </m:oMath>
                  </m:oMathPara>
                </a14:m>
                <a:endParaRPr lang="en-US" sz="2400" dirty="0">
                  <a:cs typeface="Times New Roman" panose="02020603050405020304" pitchFamily="18" charset="0"/>
                </a:endParaRPr>
              </a:p>
              <a:p>
                <a:pPr lvl="1"/>
                <a:r>
                  <a:rPr lang="en-US" sz="2200" dirty="0">
                    <a:cs typeface="Times New Roman" panose="02020603050405020304" pitchFamily="18" charset="0"/>
                  </a:rPr>
                  <a:t>Examples: Entry/exit, Hospital-insurer bargaining (Acuna et al., 2021)</a:t>
                </a:r>
              </a:p>
              <a:p>
                <a:pPr lvl="1"/>
                <a:endParaRPr lang="en-US" sz="2400" dirty="0">
                  <a:solidFill>
                    <a:schemeClr val="tx1"/>
                  </a:solidFill>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7EBD0FC-705C-797A-479F-576B55399E9E}"/>
                  </a:ext>
                </a:extLst>
              </p:cNvPr>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r="-409" b="-593"/>
                </a:stretch>
              </a:blipFill>
            </p:spPr>
            <p:txBody>
              <a:bodyPr/>
              <a:lstStyle/>
              <a:p>
                <a:r>
                  <a:rPr lang="en-US">
                    <a:noFill/>
                  </a:rPr>
                  <a:t> </a:t>
                </a:r>
              </a:p>
            </p:txBody>
          </p:sp>
        </mc:Fallback>
      </mc:AlternateContent>
    </p:spTree>
    <p:extLst>
      <p:ext uri="{BB962C8B-B14F-4D97-AF65-F5344CB8AC3E}">
        <p14:creationId xmlns:p14="http://schemas.microsoft.com/office/powerpoint/2010/main" val="3483363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812F7-36B6-AFCE-93D0-D9C0A07345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FA339E-70E0-BDE2-2699-2F58F997DBB3}"/>
              </a:ext>
            </a:extLst>
          </p:cNvPr>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Structural Models: From IO to health</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EBC4AB-B31C-F1DF-92D3-C9DC71B3EF45}"/>
                  </a:ext>
                </a:extLst>
              </p:cNvPr>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Discrete choice (static or dynamic)</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limLow>
                            <m:limLowPr>
                              <m:ctrlPr>
                                <a:rPr lang="en-US" sz="2400" b="0" i="1" smtClean="0">
                                  <a:latin typeface="Cambria Math" panose="02040503050406030204" pitchFamily="18" charset="0"/>
                                  <a:cs typeface="Times New Roman" panose="02020603050405020304" pitchFamily="18" charset="0"/>
                                </a:rPr>
                              </m:ctrlPr>
                            </m:limLowPr>
                            <m:e>
                              <m:r>
                                <m:rPr>
                                  <m:sty m:val="p"/>
                                </m:rPr>
                                <a:rPr lang="en-US" sz="2400" b="0" i="0" smtClean="0">
                                  <a:latin typeface="Cambria Math" panose="02040503050406030204" pitchFamily="18" charset="0"/>
                                  <a:cs typeface="Times New Roman" panose="02020603050405020304" pitchFamily="18" charset="0"/>
                                </a:rPr>
                                <m:t>max</m:t>
                              </m:r>
                            </m:e>
                            <m:lim>
                              <m:sSub>
                                <m:sSubPr>
                                  <m:ctrlPr>
                                    <a:rPr lang="en-US" sz="2400" b="0" i="1" smtClean="0">
                                      <a:latin typeface="Cambria Math" panose="02040503050406030204" pitchFamily="18" charset="0"/>
                                      <a:cs typeface="Times New Roman" panose="02020603050405020304" pitchFamily="18" charset="0"/>
                                    </a:rPr>
                                  </m:ctrlPr>
                                </m:sSubPr>
                                <m:e>
                                  <m:sSup>
                                    <m:sSupPr>
                                      <m:ctrlPr>
                                        <a:rPr lang="en-US" sz="2400" b="0" i="1" smtClean="0">
                                          <a:latin typeface="Cambria Math" panose="02040503050406030204" pitchFamily="18" charset="0"/>
                                          <a:cs typeface="Times New Roman" panose="02020603050405020304" pitchFamily="18" charset="0"/>
                                        </a:rPr>
                                      </m:ctrlPr>
                                    </m:sSupPr>
                                    <m:e>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𝑎</m:t>
                                              </m:r>
                                            </m:e>
                                            <m:sub>
                                              <m:r>
                                                <a:rPr lang="en-US" sz="2400" b="0" i="1" smtClean="0">
                                                  <a:latin typeface="Cambria Math" panose="02040503050406030204" pitchFamily="18" charset="0"/>
                                                  <a:cs typeface="Times New Roman" panose="02020603050405020304" pitchFamily="18" charset="0"/>
                                                </a:rPr>
                                                <m:t>𝑡</m:t>
                                              </m:r>
                                            </m:sub>
                                          </m:sSub>
                                        </m:e>
                                      </m:d>
                                    </m:e>
                                    <m:sup>
                                      <m:r>
                                        <a:rPr lang="en-US" sz="2400" b="0" i="1" smtClean="0">
                                          <a:latin typeface="Cambria Math" panose="02040503050406030204" pitchFamily="18" charset="0"/>
                                          <a:cs typeface="Times New Roman" panose="02020603050405020304" pitchFamily="18" charset="0"/>
                                        </a:rPr>
                                        <m:t>∞</m:t>
                                      </m:r>
                                    </m:sup>
                                  </m:sSup>
                                </m:e>
                                <m:sub>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=1</m:t>
                                  </m:r>
                                </m:sub>
                              </m:sSub>
                            </m:lim>
                          </m:limLow>
                        </m:fName>
                        <m:e>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nary>
                            <m:naryPr>
                              <m:chr m:val="∑"/>
                              <m:ctrlPr>
                                <a:rPr lang="en-US" sz="2400" b="0" i="1" smtClean="0">
                                  <a:latin typeface="Cambria Math" panose="02040503050406030204" pitchFamily="18" charset="0"/>
                                  <a:cs typeface="Times New Roman" panose="02020603050405020304" pitchFamily="18" charset="0"/>
                                </a:rPr>
                              </m:ctrlPr>
                            </m:naryPr>
                            <m:sub>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=1</m:t>
                              </m:r>
                            </m:sub>
                            <m:sup>
                              <m:r>
                                <a:rPr lang="en-US" sz="2400" b="0" i="1" smtClean="0">
                                  <a:latin typeface="Cambria Math" panose="02040503050406030204" pitchFamily="18" charset="0"/>
                                  <a:cs typeface="Times New Roman" panose="02020603050405020304" pitchFamily="18" charset="0"/>
                                </a:rPr>
                                <m:t>∞</m:t>
                              </m:r>
                            </m:sup>
                            <m:e>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𝛽</m:t>
                                  </m:r>
                                </m:e>
                                <m:sup>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−1</m:t>
                                  </m:r>
                                </m:sup>
                              </m:sSup>
                              <m:r>
                                <a:rPr lang="en-US" sz="2400" b="0" i="1" smtClean="0">
                                  <a:latin typeface="Cambria Math" panose="02040503050406030204" pitchFamily="18" charset="0"/>
                                  <a:cs typeface="Times New Roman" panose="02020603050405020304" pitchFamily="18" charset="0"/>
                                </a:rPr>
                                <m:t>𝑢</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𝑎</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sSub>
                                    <m:sSubPr>
                                      <m:ctrlPr>
                                        <a:rPr lang="en-US" sz="2400" b="1" i="1" smtClean="0">
                                          <a:latin typeface="Cambria Math" panose="02040503050406030204" pitchFamily="18" charset="0"/>
                                          <a:cs typeface="Times New Roman" panose="02020603050405020304" pitchFamily="18" charset="0"/>
                                        </a:rPr>
                                      </m:ctrlPr>
                                    </m:sSubPr>
                                    <m:e>
                                      <m:r>
                                        <a:rPr lang="en-US" sz="2400" b="1" i="1" smtClean="0">
                                          <a:latin typeface="Cambria Math" panose="02040503050406030204" pitchFamily="18" charset="0"/>
                                          <a:cs typeface="Times New Roman" panose="02020603050405020304" pitchFamily="18" charset="0"/>
                                        </a:rPr>
                                        <m:t>𝜺</m:t>
                                      </m:r>
                                    </m:e>
                                    <m:sub>
                                      <m:r>
                                        <a:rPr lang="en-US" sz="2400" b="1" i="1" smtClean="0">
                                          <a:latin typeface="Cambria Math" panose="02040503050406030204" pitchFamily="18" charset="0"/>
                                          <a:cs typeface="Times New Roman" panose="02020603050405020304" pitchFamily="18" charset="0"/>
                                        </a:rPr>
                                        <m:t>𝒕</m:t>
                                      </m:r>
                                    </m:sub>
                                  </m:sSub>
                                  <m:r>
                                    <a:rPr lang="en-US" sz="2400" b="0" i="1" smtClean="0">
                                      <a:latin typeface="Cambria Math" panose="02040503050406030204" pitchFamily="18" charset="0"/>
                                      <a:cs typeface="Times New Roman" panose="02020603050405020304" pitchFamily="18" charset="0"/>
                                    </a:rPr>
                                    <m:t>;</m:t>
                                  </m:r>
                                  <m:r>
                                    <a:rPr lang="en-US" sz="2400" b="1" i="1" smtClean="0">
                                      <a:latin typeface="Cambria Math" panose="02040503050406030204" pitchFamily="18" charset="0"/>
                                      <a:cs typeface="Times New Roman" panose="02020603050405020304" pitchFamily="18" charset="0"/>
                                    </a:rPr>
                                    <m:t>𝜽</m:t>
                                  </m:r>
                                </m:e>
                              </m:d>
                            </m:e>
                          </m:nary>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𝑠</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𝑎</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𝕁</m:t>
                          </m:r>
                        </m:e>
                      </m:func>
                    </m:oMath>
                  </m:oMathPara>
                </a14:m>
                <a:endParaRPr lang="en-US" sz="2400" dirty="0">
                  <a:cs typeface="Times New Roman" panose="02020603050405020304" pitchFamily="18" charset="0"/>
                </a:endParaRPr>
              </a:p>
              <a:p>
                <a:pPr lvl="1"/>
                <a:r>
                  <a:rPr lang="en-US" sz="2400" dirty="0">
                    <a:solidFill>
                      <a:schemeClr val="tx1"/>
                    </a:solidFill>
                    <a:cs typeface="Times New Roman" panose="02020603050405020304" pitchFamily="18" charset="0"/>
                  </a:rPr>
                  <a:t>Examples: </a:t>
                </a:r>
                <a:r>
                  <a:rPr lang="en-US" sz="2200" dirty="0">
                    <a:solidFill>
                      <a:schemeClr val="tx1"/>
                    </a:solidFill>
                    <a:cs typeface="Times New Roman" panose="02020603050405020304" pitchFamily="18" charset="0"/>
                  </a:rPr>
                  <a:t>plan choice (</a:t>
                </a:r>
                <a:r>
                  <a:rPr lang="en-US" sz="2200" u="sng" dirty="0">
                    <a:solidFill>
                      <a:schemeClr val="tx1"/>
                    </a:solidFill>
                    <a:cs typeface="Times New Roman" panose="02020603050405020304" pitchFamily="18" charset="0"/>
                  </a:rPr>
                  <a:t>Einav et al., 2013</a:t>
                </a:r>
                <a:r>
                  <a:rPr lang="en-US" sz="2200" dirty="0">
                    <a:solidFill>
                      <a:schemeClr val="tx1"/>
                    </a:solidFill>
                    <a:cs typeface="Times New Roman" panose="02020603050405020304" pitchFamily="18" charset="0"/>
                  </a:rPr>
                  <a:t>; Brown and Jeon 2019; Ericson et al., 2021)</a:t>
                </a:r>
              </a:p>
              <a:p>
                <a:r>
                  <a:rPr lang="en-US" sz="2400" dirty="0">
                    <a:cs typeface="Times New Roman" panose="02020603050405020304" pitchFamily="18" charset="0"/>
                  </a:rPr>
                  <a:t>Demand estimation</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𝑖𝑚</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𝑎𝑟𝑔𝑚𝑎</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𝕁</m:t>
                          </m:r>
                        </m:sub>
                      </m:sSub>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𝑖𝑗𝑚</m:t>
                          </m:r>
                        </m:sub>
                        <m:sup>
                          <m:r>
                            <a:rPr lang="en-US" sz="2400" b="0" i="1" smtClean="0">
                              <a:latin typeface="Cambria Math" panose="02040503050406030204" pitchFamily="18" charset="0"/>
                              <a:cs typeface="Times New Roman" panose="02020603050405020304" pitchFamily="18" charset="0"/>
                            </a:rPr>
                            <m:t>′</m:t>
                          </m:r>
                        </m:sup>
                      </m:sSubSup>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𝑖𝑚</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𝑖𝑚</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𝑃</m:t>
                          </m:r>
                        </m:e>
                        <m:sub>
                          <m:r>
                            <a:rPr lang="en-US" sz="2400" b="0" i="1" smtClean="0">
                              <a:latin typeface="Cambria Math" panose="02040503050406030204" pitchFamily="18" charset="0"/>
                              <a:cs typeface="Times New Roman" panose="02020603050405020304" pitchFamily="18" charset="0"/>
                            </a:rPr>
                            <m:t>𝑖𝑗𝑚</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𝜉</m:t>
                          </m:r>
                        </m:e>
                        <m:sub>
                          <m:r>
                            <a:rPr lang="en-US" sz="2400" b="0" i="1" smtClean="0">
                              <a:latin typeface="Cambria Math" panose="02040503050406030204" pitchFamily="18" charset="0"/>
                              <a:cs typeface="Times New Roman" panose="02020603050405020304" pitchFamily="18" charset="0"/>
                            </a:rPr>
                            <m:t>𝑗𝑚</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𝑖𝑗𝑚</m:t>
                          </m:r>
                        </m:sub>
                      </m:sSub>
                    </m:oMath>
                  </m:oMathPara>
                </a14:m>
                <a:endParaRPr lang="en-US" sz="2400" dirty="0">
                  <a:cs typeface="Times New Roman" panose="02020603050405020304" pitchFamily="18" charset="0"/>
                </a:endParaRPr>
              </a:p>
              <a:p>
                <a:pPr lvl="1"/>
                <a:r>
                  <a:rPr lang="en-US" sz="2200" dirty="0">
                    <a:cs typeface="Times New Roman" panose="02020603050405020304" pitchFamily="18" charset="0"/>
                  </a:rPr>
                  <a:t>Examples: endogenous prices (Tebaldi et al., 2023); Marone and Sabety (2022)</a:t>
                </a:r>
              </a:p>
              <a:p>
                <a:r>
                  <a:rPr lang="en-US" sz="2400" dirty="0">
                    <a:cs typeface="Times New Roman" panose="02020603050405020304" pitchFamily="18" charset="0"/>
                  </a:rPr>
                  <a:t>Discrete game models </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limLow>
                            <m:limLowPr>
                              <m:ctrlPr>
                                <a:rPr lang="en-US" sz="2400" b="0" i="1" smtClean="0">
                                  <a:latin typeface="Cambria Math" panose="02040503050406030204" pitchFamily="18" charset="0"/>
                                  <a:cs typeface="Times New Roman" panose="02020603050405020304" pitchFamily="18" charset="0"/>
                                </a:rPr>
                              </m:ctrlPr>
                            </m:limLowPr>
                            <m:e>
                              <m:r>
                                <m:rPr>
                                  <m:sty m:val="p"/>
                                </m:rPr>
                                <a:rPr lang="en-US" sz="2400" b="0" i="0" smtClean="0">
                                  <a:latin typeface="Cambria Math" panose="02040503050406030204" pitchFamily="18" charset="0"/>
                                  <a:cs typeface="Times New Roman" panose="02020603050405020304" pitchFamily="18" charset="0"/>
                                </a:rPr>
                                <m:t>max</m:t>
                              </m:r>
                            </m:e>
                            <m:lim>
                              <m:r>
                                <a:rPr lang="en-US" sz="2400" b="0" i="1" smtClean="0">
                                  <a:latin typeface="Cambria Math" panose="02040503050406030204" pitchFamily="18" charset="0"/>
                                  <a:cs typeface="Times New Roman" panose="02020603050405020304" pitchFamily="18" charset="0"/>
                                </a:rPr>
                                <m:t>𝑧</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𝑍</m:t>
                              </m:r>
                            </m:lim>
                          </m:limLow>
                        </m:fName>
                        <m:e>
                          <m:nary>
                            <m:naryPr>
                              <m:chr m:val="∏"/>
                              <m:ctrlPr>
                                <a:rPr lang="en-US" sz="2400" b="0" i="1" smtClean="0">
                                  <a:latin typeface="Cambria Math" panose="02040503050406030204" pitchFamily="18" charset="0"/>
                                  <a:cs typeface="Times New Roman" panose="02020603050405020304" pitchFamily="18" charset="0"/>
                                </a:rPr>
                              </m:ctrlPr>
                            </m:naryPr>
                            <m:sub>
                              <m:r>
                                <a:rPr lang="en-US" sz="2400" b="0" i="1" smtClean="0">
                                  <a:latin typeface="Cambria Math" panose="02040503050406030204" pitchFamily="18" charset="0"/>
                                  <a:cs typeface="Times New Roman" panose="02020603050405020304" pitchFamily="18" charset="0"/>
                                </a:rPr>
                                <m:t>𝑘</m:t>
                              </m:r>
                              <m:r>
                                <a:rPr lang="en-US" sz="2400" b="0" i="1" smtClean="0">
                                  <a:latin typeface="Cambria Math" panose="02040503050406030204" pitchFamily="18" charset="0"/>
                                  <a:cs typeface="Times New Roman" panose="02020603050405020304" pitchFamily="18" charset="0"/>
                                </a:rPr>
                                <m:t>=1</m:t>
                              </m:r>
                            </m:sub>
                            <m:sup>
                              <m:r>
                                <a:rPr lang="en-US" sz="2400" b="0" i="1" smtClean="0">
                                  <a:latin typeface="Cambria Math" panose="02040503050406030204" pitchFamily="18" charset="0"/>
                                  <a:cs typeface="Times New Roman" panose="02020603050405020304" pitchFamily="18" charset="0"/>
                                </a:rPr>
                                <m:t>𝑝</m:t>
                              </m:r>
                            </m:sup>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𝑘</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𝑧</m:t>
                                          </m:r>
                                        </m:e>
                                      </m:d>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𝑑</m:t>
                                      </m:r>
                                    </m:e>
                                    <m:sub>
                                      <m:r>
                                        <a:rPr lang="en-US" sz="2400" b="0" i="1" smtClean="0">
                                          <a:latin typeface="Cambria Math" panose="02040503050406030204" pitchFamily="18" charset="0"/>
                                          <a:cs typeface="Times New Roman" panose="02020603050405020304" pitchFamily="18" charset="0"/>
                                        </a:rPr>
                                        <m:t>𝑘</m:t>
                                      </m:r>
                                    </m:sub>
                                  </m:sSub>
                                </m:e>
                              </m:d>
                            </m:e>
                          </m:nary>
                        </m:e>
                      </m:func>
                    </m:oMath>
                  </m:oMathPara>
                </a14:m>
                <a:endParaRPr lang="en-US" sz="2400" dirty="0">
                  <a:cs typeface="Times New Roman" panose="02020603050405020304" pitchFamily="18" charset="0"/>
                </a:endParaRPr>
              </a:p>
              <a:p>
                <a:pPr lvl="1"/>
                <a:r>
                  <a:rPr lang="en-US" sz="2200" dirty="0">
                    <a:cs typeface="Times New Roman" panose="02020603050405020304" pitchFamily="18" charset="0"/>
                  </a:rPr>
                  <a:t>Examples: Entry/exit, Hospital-insurer bargaining (Acuna et al., 2021)</a:t>
                </a:r>
              </a:p>
              <a:p>
                <a:r>
                  <a:rPr lang="en-US" sz="2400" dirty="0">
                    <a:cs typeface="Times New Roman" panose="02020603050405020304" pitchFamily="18" charset="0"/>
                  </a:rPr>
                  <a:t>Others: search, auctions, etc. </a:t>
                </a:r>
              </a:p>
              <a:p>
                <a:pPr lvl="1"/>
                <a:endParaRPr lang="en-US" sz="2400" dirty="0">
                  <a:solidFill>
                    <a:schemeClr val="tx1"/>
                  </a:solidFill>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C3EBC4AB-B31C-F1DF-92D3-C9DC71B3EF45}"/>
                  </a:ext>
                </a:extLst>
              </p:cNvPr>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r="-409" b="-11981"/>
                </a:stretch>
              </a:blipFill>
            </p:spPr>
            <p:txBody>
              <a:bodyPr/>
              <a:lstStyle/>
              <a:p>
                <a:r>
                  <a:rPr lang="en-US">
                    <a:noFill/>
                  </a:rPr>
                  <a:t> </a:t>
                </a:r>
              </a:p>
            </p:txBody>
          </p:sp>
        </mc:Fallback>
      </mc:AlternateContent>
    </p:spTree>
    <p:extLst>
      <p:ext uri="{BB962C8B-B14F-4D97-AF65-F5344CB8AC3E}">
        <p14:creationId xmlns:p14="http://schemas.microsoft.com/office/powerpoint/2010/main" val="2375673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F4AD8-C0B1-E3A0-C887-8BF3091545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4DB0B8-0BCA-EC61-73FA-AF19926904EE}"/>
              </a:ext>
            </a:extLst>
          </p:cNvPr>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Structural Models: Estimation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02609A-6C85-B294-953E-D181FE21E795}"/>
                  </a:ext>
                </a:extLst>
              </p:cNvPr>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Maximum likelihood (need to </a:t>
                </a:r>
                <a:r>
                  <a:rPr lang="en-US" sz="2400" i="1" dirty="0">
                    <a:cs typeface="Times New Roman" panose="02020603050405020304" pitchFamily="18" charset="0"/>
                  </a:rPr>
                  <a:t>fully </a:t>
                </a:r>
                <a:r>
                  <a:rPr lang="en-US" sz="2400" dirty="0">
                    <a:cs typeface="Times New Roman" panose="02020603050405020304" pitchFamily="18" charset="0"/>
                  </a:rPr>
                  <a:t>specify the likelihood function)</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ℒ</m:t>
                      </m:r>
                      <m:d>
                        <m:dPr>
                          <m:ctrlPr>
                            <a:rPr lang="en-US" sz="2400" b="0" i="1" smtClean="0">
                              <a:latin typeface="Cambria Math" panose="02040503050406030204" pitchFamily="18" charset="0"/>
                              <a:cs typeface="Times New Roman" panose="02020603050405020304" pitchFamily="18" charset="0"/>
                            </a:rPr>
                          </m:ctrlPr>
                        </m:dPr>
                        <m:e>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𝑎</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𝑡</m:t>
                                  </m:r>
                                </m:sub>
                              </m:sSub>
                            </m:e>
                          </m:d>
                        </m:e>
                        <m:e>
                          <m:r>
                            <a:rPr lang="en-US" sz="2400" b="1" i="1" smtClean="0">
                              <a:latin typeface="Cambria Math" panose="02040503050406030204" pitchFamily="18" charset="0"/>
                              <a:cs typeface="Times New Roman" panose="02020603050405020304" pitchFamily="18" charset="0"/>
                            </a:rPr>
                            <m:t>𝜽</m:t>
                          </m:r>
                          <m:r>
                            <a:rPr lang="en-US" sz="2400" b="0" i="1" smtClean="0">
                              <a:latin typeface="Cambria Math" panose="02040503050406030204" pitchFamily="18" charset="0"/>
                              <a:cs typeface="Times New Roman" panose="02020603050405020304" pitchFamily="18" charset="0"/>
                            </a:rPr>
                            <m:t>,</m:t>
                          </m:r>
                          <m:r>
                            <a:rPr lang="en-US" sz="2400" b="1" i="1" smtClean="0">
                              <a:latin typeface="Cambria Math" panose="02040503050406030204" pitchFamily="18" charset="0"/>
                              <a:cs typeface="Times New Roman" panose="02020603050405020304" pitchFamily="18" charset="0"/>
                            </a:rPr>
                            <m:t>𝝋</m:t>
                          </m:r>
                        </m:e>
                      </m:d>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𝑣</m:t>
                                      </m:r>
                                    </m:e>
                                  </m:acc>
                                </m:e>
                                <m:sub>
                                  <m:r>
                                    <a:rPr lang="en-US" sz="2400" b="0" i="1" smtClean="0">
                                      <a:latin typeface="Cambria Math" panose="02040503050406030204" pitchFamily="18" charset="0"/>
                                      <a:cs typeface="Times New Roman" panose="02020603050405020304" pitchFamily="18" charset="0"/>
                                    </a:rPr>
                                    <m:t>𝑗</m:t>
                                  </m:r>
                                </m:sub>
                              </m:sSub>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m:t>
                                  </m:r>
                                </m:e>
                              </m:d>
                            </m:e>
                          </m:d>
                        </m:e>
                      </m:func>
                      <m:r>
                        <a:rPr lang="en-US" sz="2400" b="0" i="1" smtClean="0">
                          <a:latin typeface="Cambria Math" panose="02040503050406030204" pitchFamily="18" charset="0"/>
                          <a:cs typeface="Times New Roman" panose="02020603050405020304" pitchFamily="18" charset="0"/>
                        </a:rPr>
                        <m:t>/</m:t>
                      </m:r>
                      <m:nary>
                        <m:naryPr>
                          <m:chr m:val="∑"/>
                          <m:supHide m:val="on"/>
                          <m:ctrlPr>
                            <a:rPr lang="en-US" sz="2400" b="0" i="1" smtClean="0">
                              <a:latin typeface="Cambria Math" panose="02040503050406030204" pitchFamily="18" charset="0"/>
                              <a:cs typeface="Times New Roman" panose="02020603050405020304" pitchFamily="18" charset="0"/>
                            </a:rPr>
                          </m:ctrlPr>
                        </m:naryPr>
                        <m:sub>
                          <m:r>
                            <a:rPr lang="en-US" sz="2400" b="0" i="1" smtClean="0">
                              <a:latin typeface="Cambria Math" panose="02040503050406030204" pitchFamily="18" charset="0"/>
                              <a:cs typeface="Times New Roman" panose="02020603050405020304" pitchFamily="18" charset="0"/>
                            </a:rPr>
                            <m:t>𝑘</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𝒥</m:t>
                          </m:r>
                        </m:sub>
                        <m:sup/>
                        <m:e>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𝑣</m:t>
                                          </m:r>
                                        </m:e>
                                      </m:acc>
                                    </m:e>
                                    <m:sub>
                                      <m:r>
                                        <a:rPr lang="en-US" sz="2400" b="0" i="1" smtClean="0">
                                          <a:latin typeface="Cambria Math" panose="02040503050406030204" pitchFamily="18" charset="0"/>
                                          <a:cs typeface="Times New Roman" panose="02020603050405020304" pitchFamily="18" charset="0"/>
                                        </a:rPr>
                                        <m:t>𝑘</m:t>
                                      </m:r>
                                    </m:sub>
                                  </m:sSub>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m:t>
                                      </m:r>
                                    </m:e>
                                  </m:d>
                                </m:e>
                              </m:d>
                            </m:e>
                          </m:func>
                          <m:r>
                            <a:rPr lang="en-US" sz="2400" b="0" i="1" smtClean="0">
                              <a:latin typeface="Cambria Math" panose="02040503050406030204" pitchFamily="18" charset="0"/>
                              <a:cs typeface="Times New Roman" panose="02020603050405020304" pitchFamily="18" charset="0"/>
                            </a:rPr>
                            <m:t> </m:t>
                          </m:r>
                        </m:e>
                      </m:nary>
                    </m:oMath>
                  </m:oMathPara>
                </a14:m>
                <a:endParaRPr lang="en-US" sz="2400" dirty="0">
                  <a:cs typeface="Times New Roman" panose="02020603050405020304" pitchFamily="18" charset="0"/>
                </a:endParaRPr>
              </a:p>
              <a:p>
                <a:pPr lvl="1"/>
                <a:r>
                  <a:rPr lang="en-US" sz="2200" dirty="0">
                    <a:solidFill>
                      <a:schemeClr val="tx1"/>
                    </a:solidFill>
                    <a:cs typeface="Times New Roman" panose="02020603050405020304" pitchFamily="18" charset="0"/>
                  </a:rPr>
                  <a:t>Examples: Rust (1987) </a:t>
                </a:r>
              </a:p>
              <a:p>
                <a:pPr lvl="1"/>
                <a:r>
                  <a:rPr lang="en-US" sz="2200" dirty="0">
                    <a:solidFill>
                      <a:schemeClr val="tx1"/>
                    </a:solidFill>
                    <a:cs typeface="Times New Roman" panose="02020603050405020304" pitchFamily="18" charset="0"/>
                  </a:rPr>
                  <a:t>In health econ: Einav et al., 2013; Marone and Sabety, 2022</a:t>
                </a:r>
              </a:p>
              <a:p>
                <a:r>
                  <a:rPr lang="en-US" sz="2400" dirty="0">
                    <a:cs typeface="Times New Roman" panose="02020603050405020304" pitchFamily="18" charset="0"/>
                  </a:rPr>
                  <a:t>GMM (rely on </a:t>
                </a:r>
                <a:r>
                  <a:rPr lang="en-US" sz="2400" i="1" dirty="0">
                    <a:cs typeface="Times New Roman" panose="02020603050405020304" pitchFamily="18" charset="0"/>
                  </a:rPr>
                  <a:t>moment conditions </a:t>
                </a:r>
                <a:r>
                  <a:rPr lang="en-US" sz="2400" dirty="0">
                    <a:cs typeface="Times New Roman" panose="02020603050405020304" pitchFamily="18" charset="0"/>
                  </a:rPr>
                  <a:t>rather than likelihood)</a:t>
                </a:r>
              </a:p>
              <a:p>
                <a:pPr marL="274320" lvl="1"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1" i="1" smtClean="0">
                              <a:latin typeface="Cambria Math" panose="02040503050406030204" pitchFamily="18" charset="0"/>
                              <a:cs typeface="Times New Roman" panose="02020603050405020304" pitchFamily="18" charset="0"/>
                            </a:rPr>
                            <m:t>𝒇</m:t>
                          </m:r>
                          <m:d>
                            <m:dPr>
                              <m:ctrlPr>
                                <a:rPr lang="en-US" sz="2400" b="0" i="1" smtClean="0">
                                  <a:latin typeface="Cambria Math" panose="02040503050406030204" pitchFamily="18" charset="0"/>
                                  <a:cs typeface="Times New Roman" panose="02020603050405020304" pitchFamily="18" charset="0"/>
                                </a:rPr>
                              </m:ctrlPr>
                            </m:dPr>
                            <m:e>
                              <m:r>
                                <a:rPr lang="en-US" sz="2400" b="1" i="1" smtClean="0">
                                  <a:latin typeface="Cambria Math" panose="02040503050406030204" pitchFamily="18" charset="0"/>
                                  <a:cs typeface="Times New Roman" panose="02020603050405020304" pitchFamily="18" charset="0"/>
                                </a:rPr>
                                <m:t>𝒙</m:t>
                              </m:r>
                              <m:r>
                                <a:rPr lang="en-US" sz="2400" b="0" i="1" smtClean="0">
                                  <a:latin typeface="Cambria Math" panose="02040503050406030204" pitchFamily="18" charset="0"/>
                                  <a:cs typeface="Times New Roman" panose="02020603050405020304" pitchFamily="18" charset="0"/>
                                </a:rPr>
                                <m:t>,</m:t>
                              </m:r>
                              <m:r>
                                <a:rPr lang="en-US" sz="2400" b="1" i="1" smtClean="0">
                                  <a:latin typeface="Cambria Math" panose="02040503050406030204" pitchFamily="18" charset="0"/>
                                  <a:cs typeface="Times New Roman" panose="02020603050405020304" pitchFamily="18" charset="0"/>
                                </a:rPr>
                                <m:t>𝜷</m:t>
                              </m:r>
                            </m:e>
                          </m:d>
                        </m:e>
                      </m:d>
                      <m:sSub>
                        <m:sSubPr>
                          <m:ctrlPr>
                            <a:rPr lang="en-US" sz="2400" b="0" i="1" smtClean="0">
                              <a:latin typeface="Cambria Math" panose="02040503050406030204" pitchFamily="18" charset="0"/>
                              <a:cs typeface="Times New Roman" panose="02020603050405020304" pitchFamily="18" charset="0"/>
                            </a:rPr>
                          </m:ctrlPr>
                        </m:sSubPr>
                        <m:e>
                          <m:d>
                            <m:dPr>
                              <m:begChr m:val=""/>
                              <m:endChr m:val="|"/>
                              <m:ctrlPr>
                                <a:rPr lang="en-US" sz="2400" b="0" i="1" smtClean="0">
                                  <a:latin typeface="Cambria Math" panose="02040503050406030204" pitchFamily="18" charset="0"/>
                                  <a:cs typeface="Times New Roman" panose="02020603050405020304" pitchFamily="18" charset="0"/>
                                </a:rPr>
                              </m:ctrlPr>
                            </m:dPr>
                            <m:e>
                              <m:r>
                                <a:rPr lang="en-US" sz="1800">
                                  <a:latin typeface="Cambria Math" panose="02040503050406030204" pitchFamily="18" charset="0"/>
                                </a:rPr>
                                <m:t>​</m:t>
                              </m:r>
                            </m:e>
                          </m:d>
                        </m:e>
                        <m:sub>
                          <m:r>
                            <a:rPr lang="en-US" sz="2400" b="1" i="1" smtClean="0">
                              <a:latin typeface="Cambria Math" panose="02040503050406030204" pitchFamily="18" charset="0"/>
                              <a:cs typeface="Times New Roman" panose="02020603050405020304" pitchFamily="18" charset="0"/>
                            </a:rPr>
                            <m:t>𝜷</m:t>
                          </m:r>
                          <m:r>
                            <a:rPr lang="en-US" sz="2400" b="0" i="1" smtClean="0">
                              <a:latin typeface="Cambria Math" panose="02040503050406030204" pitchFamily="18" charset="0"/>
                              <a:cs typeface="Times New Roman" panose="02020603050405020304" pitchFamily="18" charset="0"/>
                            </a:rPr>
                            <m:t>=</m:t>
                          </m:r>
                          <m:sSub>
                            <m:sSubPr>
                              <m:ctrlPr>
                                <a:rPr lang="en-US" sz="2400" b="1" i="1" smtClean="0">
                                  <a:latin typeface="Cambria Math" panose="02040503050406030204" pitchFamily="18" charset="0"/>
                                  <a:cs typeface="Times New Roman" panose="02020603050405020304" pitchFamily="18" charset="0"/>
                                </a:rPr>
                              </m:ctrlPr>
                            </m:sSubPr>
                            <m:e>
                              <m:r>
                                <a:rPr lang="en-US" sz="2400" b="1" i="1" smtClean="0">
                                  <a:latin typeface="Cambria Math" panose="02040503050406030204" pitchFamily="18" charset="0"/>
                                  <a:cs typeface="Times New Roman" panose="02020603050405020304" pitchFamily="18" charset="0"/>
                                </a:rPr>
                                <m:t>𝜷</m:t>
                              </m:r>
                            </m:e>
                            <m:sub>
                              <m:r>
                                <a:rPr lang="en-US" sz="2400" b="1" i="1" smtClean="0">
                                  <a:latin typeface="Cambria Math" panose="02040503050406030204" pitchFamily="18" charset="0"/>
                                  <a:cs typeface="Times New Roman" panose="02020603050405020304" pitchFamily="18" charset="0"/>
                                </a:rPr>
                                <m:t>𝟎</m:t>
                              </m:r>
                            </m:sub>
                          </m:sSub>
                        </m:sub>
                      </m:sSub>
                      <m:r>
                        <a:rPr lang="en-US" sz="2400" b="0" i="1" smtClean="0">
                          <a:latin typeface="Cambria Math" panose="02040503050406030204" pitchFamily="18" charset="0"/>
                          <a:cs typeface="Times New Roman" panose="02020603050405020304" pitchFamily="18" charset="0"/>
                        </a:rPr>
                        <m:t>=</m:t>
                      </m:r>
                      <m:r>
                        <a:rPr lang="en-US" sz="2400" b="1" i="1" smtClean="0">
                          <a:latin typeface="Cambria Math" panose="02040503050406030204" pitchFamily="18" charset="0"/>
                          <a:cs typeface="Times New Roman" panose="02020603050405020304" pitchFamily="18" charset="0"/>
                        </a:rPr>
                        <m:t>𝟎</m:t>
                      </m:r>
                    </m:oMath>
                  </m:oMathPara>
                </a14:m>
                <a:endParaRPr lang="en-US" sz="2400" b="1" dirty="0">
                  <a:cs typeface="Times New Roman" panose="02020603050405020304" pitchFamily="18" charset="0"/>
                </a:endParaRPr>
              </a:p>
              <a:p>
                <a:pPr lvl="1"/>
                <a:r>
                  <a:rPr lang="en-US" sz="2200" dirty="0">
                    <a:solidFill>
                      <a:schemeClr val="tx1"/>
                    </a:solidFill>
                    <a:cs typeface="Times New Roman" panose="02020603050405020304" pitchFamily="18" charset="0"/>
                  </a:rPr>
                  <a:t>Examples: Berry (1994)</a:t>
                </a:r>
              </a:p>
              <a:p>
                <a:pPr lvl="1"/>
                <a:r>
                  <a:rPr lang="en-US" sz="2200" dirty="0">
                    <a:solidFill>
                      <a:schemeClr val="tx1"/>
                    </a:solidFill>
                    <a:cs typeface="Times New Roman" panose="02020603050405020304" pitchFamily="18" charset="0"/>
                  </a:rPr>
                  <a:t>In health econ: </a:t>
                </a:r>
                <a:r>
                  <a:rPr lang="en-US" sz="2200" dirty="0" err="1">
                    <a:solidFill>
                      <a:schemeClr val="tx1"/>
                    </a:solidFill>
                    <a:cs typeface="Times New Roman" panose="02020603050405020304" pitchFamily="18" charset="0"/>
                  </a:rPr>
                  <a:t>Gowisankaran</a:t>
                </a:r>
                <a:r>
                  <a:rPr lang="en-US" sz="2200" dirty="0">
                    <a:solidFill>
                      <a:schemeClr val="tx1"/>
                    </a:solidFill>
                    <a:cs typeface="Times New Roman" panose="02020603050405020304" pitchFamily="18" charset="0"/>
                  </a:rPr>
                  <a:t>, </a:t>
                </a:r>
                <a:r>
                  <a:rPr lang="en-US" sz="2200" dirty="0" err="1">
                    <a:solidFill>
                      <a:schemeClr val="tx1"/>
                    </a:solidFill>
                    <a:cs typeface="Times New Roman" panose="02020603050405020304" pitchFamily="18" charset="0"/>
                  </a:rPr>
                  <a:t>Nevo</a:t>
                </a:r>
                <a:r>
                  <a:rPr lang="en-US" sz="2200" dirty="0">
                    <a:solidFill>
                      <a:schemeClr val="tx1"/>
                    </a:solidFill>
                    <a:cs typeface="Times New Roman" panose="02020603050405020304" pitchFamily="18" charset="0"/>
                  </a:rPr>
                  <a:t>, and Town (2015), </a:t>
                </a:r>
                <a:r>
                  <a:rPr lang="en-US" sz="2200" dirty="0" err="1">
                    <a:solidFill>
                      <a:schemeClr val="tx1"/>
                    </a:solidFill>
                    <a:cs typeface="Times New Roman" panose="02020603050405020304" pitchFamily="18" charset="0"/>
                  </a:rPr>
                  <a:t>Grennan</a:t>
                </a:r>
                <a:r>
                  <a:rPr lang="en-US" sz="2200" dirty="0">
                    <a:solidFill>
                      <a:schemeClr val="tx1"/>
                    </a:solidFill>
                    <a:cs typeface="Times New Roman" panose="02020603050405020304" pitchFamily="18" charset="0"/>
                  </a:rPr>
                  <a:t> and Town (2020)</a:t>
                </a:r>
              </a:p>
              <a:p>
                <a:r>
                  <a:rPr lang="en-US" sz="2400" dirty="0">
                    <a:cs typeface="Times New Roman" panose="02020603050405020304" pitchFamily="18" charset="0"/>
                  </a:rPr>
                  <a:t>Simulation-based estimation (when analytic solutions fail) </a:t>
                </a:r>
              </a:p>
              <a:p>
                <a:pPr lvl="1"/>
                <a:r>
                  <a:rPr lang="en-US" sz="2200" dirty="0">
                    <a:solidFill>
                      <a:schemeClr val="tx1"/>
                    </a:solidFill>
                    <a:cs typeface="Times New Roman" panose="02020603050405020304" pitchFamily="18" charset="0"/>
                  </a:rPr>
                  <a:t>Examples: Berry, Levinson, Pakes (1995)</a:t>
                </a:r>
              </a:p>
              <a:p>
                <a:pPr lvl="1"/>
                <a:r>
                  <a:rPr lang="en-US" sz="2200" dirty="0">
                    <a:solidFill>
                      <a:schemeClr val="tx1"/>
                    </a:solidFill>
                    <a:cs typeface="Times New Roman" panose="02020603050405020304" pitchFamily="18" charset="0"/>
                  </a:rPr>
                  <a:t>In health econ: Yu (2024), others?</a:t>
                </a:r>
              </a:p>
            </p:txBody>
          </p:sp>
        </mc:Choice>
        <mc:Fallback xmlns="">
          <p:sp>
            <p:nvSpPr>
              <p:cNvPr id="3" name="Content Placeholder 2">
                <a:extLst>
                  <a:ext uri="{FF2B5EF4-FFF2-40B4-BE49-F238E27FC236}">
                    <a16:creationId xmlns:a16="http://schemas.microsoft.com/office/drawing/2014/main" id="{E402609A-6C85-B294-953E-D181FE21E795}"/>
                  </a:ext>
                </a:extLst>
              </p:cNvPr>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b="-5694"/>
                </a:stretch>
              </a:blipFill>
            </p:spPr>
            <p:txBody>
              <a:bodyPr/>
              <a:lstStyle/>
              <a:p>
                <a:r>
                  <a:rPr lang="en-US">
                    <a:noFill/>
                  </a:rPr>
                  <a:t> </a:t>
                </a:r>
              </a:p>
            </p:txBody>
          </p:sp>
        </mc:Fallback>
      </mc:AlternateContent>
    </p:spTree>
    <p:extLst>
      <p:ext uri="{BB962C8B-B14F-4D97-AF65-F5344CB8AC3E}">
        <p14:creationId xmlns:p14="http://schemas.microsoft.com/office/powerpoint/2010/main" val="3716432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Dangers of Structural Modeling</a:t>
            </a:r>
            <a:endParaRPr lang="en-US" sz="36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71E9A949-7D82-AB8F-4B8E-7523C58EB87A}"/>
              </a:ext>
            </a:extLst>
          </p:cNvPr>
          <p:cNvPicPr>
            <a:picLocks noChangeAspect="1"/>
          </p:cNvPicPr>
          <p:nvPr/>
        </p:nvPicPr>
        <p:blipFill>
          <a:blip r:embed="rId5"/>
          <a:stretch>
            <a:fillRect/>
          </a:stretch>
        </p:blipFill>
        <p:spPr>
          <a:xfrm>
            <a:off x="762000" y="853632"/>
            <a:ext cx="8001000" cy="2194368"/>
          </a:xfrm>
          <a:prstGeom prst="rect">
            <a:avLst/>
          </a:prstGeom>
        </p:spPr>
      </p:pic>
      <p:pic>
        <p:nvPicPr>
          <p:cNvPr id="12" name="Screen Recording 11">
            <a:hlinkClick r:id="" action="ppaction://media"/>
            <a:extLst>
              <a:ext uri="{FF2B5EF4-FFF2-40B4-BE49-F238E27FC236}">
                <a16:creationId xmlns:a16="http://schemas.microsoft.com/office/drawing/2014/main" id="{009661AF-6162-75E9-8E29-3B925ECAB06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6324600" y="2278062"/>
            <a:ext cx="4511675" cy="4351338"/>
          </a:xfrm>
        </p:spPr>
      </p:pic>
    </p:spTree>
    <p:extLst>
      <p:ext uri="{BB962C8B-B14F-4D97-AF65-F5344CB8AC3E}">
        <p14:creationId xmlns:p14="http://schemas.microsoft.com/office/powerpoint/2010/main" val="178884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1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838200" y="1828800"/>
            <a:ext cx="11201400" cy="2746248"/>
          </a:xfrm>
        </p:spPr>
        <p:txBody>
          <a:bodyPr>
            <a:normAutofit/>
          </a:bodyPr>
          <a:lstStyle/>
          <a:p>
            <a:r>
              <a:rPr lang="en-US" sz="5400" dirty="0"/>
              <a:t>Gaynor &amp; Town (2012)</a:t>
            </a:r>
            <a:br>
              <a:rPr lang="en-US" sz="5400" dirty="0"/>
            </a:br>
            <a:r>
              <a:rPr lang="en-US" sz="5400" dirty="0" err="1"/>
              <a:t>Gowisankaran</a:t>
            </a:r>
            <a:r>
              <a:rPr lang="en-US" sz="5400" dirty="0"/>
              <a:t>, </a:t>
            </a:r>
            <a:r>
              <a:rPr lang="en-US" sz="5400" dirty="0" err="1"/>
              <a:t>Nevo</a:t>
            </a:r>
            <a:r>
              <a:rPr lang="en-US" sz="5400" dirty="0"/>
              <a:t>, and Town (2015)</a:t>
            </a:r>
          </a:p>
        </p:txBody>
      </p:sp>
      <p:sp>
        <p:nvSpPr>
          <p:cNvPr id="7" name="Subtitle 4">
            <a:extLst>
              <a:ext uri="{FF2B5EF4-FFF2-40B4-BE49-F238E27FC236}">
                <a16:creationId xmlns:a16="http://schemas.microsoft.com/office/drawing/2014/main" id="{592755C3-E09C-4692-E8D4-9A9FB12BD9A6}"/>
              </a:ext>
            </a:extLst>
          </p:cNvPr>
          <p:cNvSpPr txBox="1">
            <a:spLocks/>
          </p:cNvSpPr>
          <p:nvPr/>
        </p:nvSpPr>
        <p:spPr>
          <a:xfrm>
            <a:off x="1235290" y="4814777"/>
            <a:ext cx="9966109" cy="1691640"/>
          </a:xfrm>
          <a:prstGeom prst="rect">
            <a:avLst/>
          </a:prstGeom>
        </p:spPr>
        <p:txBody>
          <a:bodyPr vert="horz" lIns="91440" tIns="45720" rIns="91440" bIns="45720" rtlCol="0">
            <a:norm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Times New Roman" panose="02020603050405020304" pitchFamily="18" charset="0"/>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Times New Roman" panose="02020603050405020304" pitchFamily="18" charset="0"/>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Times New Roman" panose="02020603050405020304" pitchFamily="18" charset="0"/>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Times New Roman" panose="02020603050405020304" pitchFamily="18" charset="0"/>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Times New Roman" panose="02020603050405020304" pitchFamily="18" charset="0"/>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r>
              <a:rPr lang="en-US" sz="2400" dirty="0"/>
              <a:t>“Competition in Health Care Markets”, </a:t>
            </a:r>
            <a:r>
              <a:rPr lang="en-US" sz="2400" i="1" dirty="0"/>
              <a:t>Handbook of Health Economics</a:t>
            </a:r>
          </a:p>
          <a:p>
            <a:r>
              <a:rPr lang="en-US" sz="2400" dirty="0"/>
              <a:t>“Mergers When Prices Are Negotiated: Evidence from the Hospital Industry”, </a:t>
            </a:r>
            <a:r>
              <a:rPr lang="en-US" sz="2400" i="1" dirty="0"/>
              <a:t>American Economic Review</a:t>
            </a:r>
          </a:p>
        </p:txBody>
      </p:sp>
    </p:spTree>
    <p:extLst>
      <p:ext uri="{BB962C8B-B14F-4D97-AF65-F5344CB8AC3E}">
        <p14:creationId xmlns:p14="http://schemas.microsoft.com/office/powerpoint/2010/main" val="4057525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What does competition look like in health care?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A8FEFDB3-C2E8-25B3-0C37-C45FE2B7AE56}"/>
              </a:ext>
            </a:extLst>
          </p:cNvPr>
          <p:cNvPicPr>
            <a:picLocks noChangeAspect="1"/>
          </p:cNvPicPr>
          <p:nvPr/>
        </p:nvPicPr>
        <p:blipFill>
          <a:blip r:embed="rId3"/>
          <a:stretch>
            <a:fillRect/>
          </a:stretch>
        </p:blipFill>
        <p:spPr>
          <a:xfrm>
            <a:off x="457200" y="1066801"/>
            <a:ext cx="7716327" cy="5087060"/>
          </a:xfrm>
          <a:prstGeom prst="rect">
            <a:avLst/>
          </a:prstGeom>
        </p:spPr>
      </p:pic>
      <p:pic>
        <p:nvPicPr>
          <p:cNvPr id="3074" name="Picture 2" descr="A New Package (hhi) for Quick Calculation of Herfindahl-Hirschman Index  scores | R-bloggers">
            <a:extLst>
              <a:ext uri="{FF2B5EF4-FFF2-40B4-BE49-F238E27FC236}">
                <a16:creationId xmlns:a16="http://schemas.microsoft.com/office/drawing/2014/main" id="{244CBE3A-CD26-FB3C-BA22-A3A1E3F35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3526" y="1143000"/>
            <a:ext cx="2657475"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88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972800" cy="624840"/>
          </a:xfrm>
        </p:spPr>
        <p:txBody>
          <a:bodyPr>
            <a:noAutofit/>
          </a:bodyPr>
          <a:lstStyle/>
          <a:p>
            <a:r>
              <a:rPr lang="en-US" sz="3600" dirty="0">
                <a:cs typeface="Times New Roman" panose="02020603050405020304" pitchFamily="18" charset="0"/>
              </a:rPr>
              <a:t>Competition is limited in health -- even in the Netherlands!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A3B8E9FE-2E8E-0F9A-5A59-BFFE7F791AA6}"/>
              </a:ext>
            </a:extLst>
          </p:cNvPr>
          <p:cNvPicPr>
            <a:picLocks noChangeAspect="1"/>
          </p:cNvPicPr>
          <p:nvPr/>
        </p:nvPicPr>
        <p:blipFill>
          <a:blip r:embed="rId3"/>
          <a:stretch>
            <a:fillRect/>
          </a:stretch>
        </p:blipFill>
        <p:spPr>
          <a:xfrm>
            <a:off x="381000" y="896916"/>
            <a:ext cx="10363200" cy="5427797"/>
          </a:xfrm>
          <a:prstGeom prst="rect">
            <a:avLst/>
          </a:prstGeom>
        </p:spPr>
      </p:pic>
    </p:spTree>
    <p:extLst>
      <p:ext uri="{BB962C8B-B14F-4D97-AF65-F5344CB8AC3E}">
        <p14:creationId xmlns:p14="http://schemas.microsoft.com/office/powerpoint/2010/main" val="2863826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What does competition look like in health care?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marL="0" indent="0">
              <a:buNone/>
            </a:pPr>
            <a:r>
              <a:rPr lang="en-US" sz="2400" dirty="0">
                <a:cs typeface="Times New Roman" panose="02020603050405020304" pitchFamily="18" charset="0"/>
              </a:rPr>
              <a:t>Some general questions we can answer: </a:t>
            </a:r>
          </a:p>
          <a:p>
            <a:pPr marL="457200" indent="-457200">
              <a:buAutoNum type="arabicPeriod"/>
            </a:pPr>
            <a:r>
              <a:rPr lang="en-US" sz="2400" dirty="0">
                <a:cs typeface="Times New Roman" panose="02020603050405020304" pitchFamily="18" charset="0"/>
              </a:rPr>
              <a:t>How do providers/hospitals choose when to enter/exit a market? Innovate? Invest? Merge?</a:t>
            </a:r>
          </a:p>
          <a:p>
            <a:pPr marL="457200" indent="-457200">
              <a:buAutoNum type="arabicPeriod"/>
            </a:pPr>
            <a:r>
              <a:rPr lang="en-US" sz="2400" dirty="0">
                <a:cs typeface="Times New Roman" panose="02020603050405020304" pitchFamily="18" charset="0"/>
              </a:rPr>
              <a:t>How does imperfect competition change welfare outcomes? </a:t>
            </a:r>
          </a:p>
          <a:p>
            <a:pPr marL="457200" indent="-457200">
              <a:buAutoNum type="arabicPeriod"/>
            </a:pPr>
            <a:r>
              <a:rPr lang="en-US" sz="2400" dirty="0">
                <a:cs typeface="Times New Roman" panose="02020603050405020304" pitchFamily="18" charset="0"/>
              </a:rPr>
              <a:t>How does health policy affect market structure?</a:t>
            </a:r>
          </a:p>
        </p:txBody>
      </p:sp>
    </p:spTree>
    <p:extLst>
      <p:ext uri="{BB962C8B-B14F-4D97-AF65-F5344CB8AC3E}">
        <p14:creationId xmlns:p14="http://schemas.microsoft.com/office/powerpoint/2010/main" val="1223840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8915400" cy="624840"/>
          </a:xfrm>
        </p:spPr>
        <p:txBody>
          <a:bodyPr>
            <a:normAutofit fontScale="90000"/>
          </a:bodyPr>
          <a:lstStyle/>
          <a:p>
            <a:r>
              <a:rPr lang="en-US" dirty="0">
                <a:solidFill>
                  <a:schemeClr val="accent2">
                    <a:lumMod val="75000"/>
                  </a:schemeClr>
                </a:solidFill>
                <a:cs typeface="Times New Roman" panose="02020603050405020304" pitchFamily="18" charset="0"/>
              </a:rPr>
              <a:t>Last time: Patient-Physician Interactions</a:t>
            </a:r>
            <a:endParaRPr lang="en-US"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D52D31A3-19BE-0C56-23AB-F009C1779EED}"/>
              </a:ext>
            </a:extLst>
          </p:cNvPr>
          <p:cNvSpPr txBox="1">
            <a:spLocks/>
          </p:cNvSpPr>
          <p:nvPr/>
        </p:nvSpPr>
        <p:spPr>
          <a:xfrm>
            <a:off x="876300" y="929575"/>
            <a:ext cx="10439400" cy="215434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None/>
            </a:pPr>
            <a:endParaRPr lang="en-US" sz="2400" dirty="0">
              <a:cs typeface="Times New Roman" panose="02020603050405020304" pitchFamily="18" charset="0"/>
            </a:endParaRPr>
          </a:p>
        </p:txBody>
      </p:sp>
      <p:sp>
        <p:nvSpPr>
          <p:cNvPr id="3" name="Title 1">
            <a:extLst>
              <a:ext uri="{FF2B5EF4-FFF2-40B4-BE49-F238E27FC236}">
                <a16:creationId xmlns:a16="http://schemas.microsoft.com/office/drawing/2014/main" id="{8B00CFD6-47D4-A5ED-8B83-09DCEAB85E25}"/>
              </a:ext>
            </a:extLst>
          </p:cNvPr>
          <p:cNvSpPr txBox="1">
            <a:spLocks/>
          </p:cNvSpPr>
          <p:nvPr/>
        </p:nvSpPr>
        <p:spPr>
          <a:xfrm>
            <a:off x="597074" y="3116580"/>
            <a:ext cx="7269480" cy="624840"/>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dirty="0">
                <a:solidFill>
                  <a:schemeClr val="accent2">
                    <a:lumMod val="75000"/>
                  </a:schemeClr>
                </a:solidFill>
                <a:cs typeface="Times New Roman" panose="02020603050405020304" pitchFamily="18" charset="0"/>
              </a:rPr>
              <a:t>This time: Health Systems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03F776D-A7DB-4AED-9B16-D81631B561AC}"/>
                  </a:ext>
                </a:extLst>
              </p:cNvPr>
              <p:cNvSpPr txBox="1">
                <a:spLocks/>
              </p:cNvSpPr>
              <p:nvPr/>
            </p:nvSpPr>
            <p:spPr>
              <a:xfrm>
                <a:off x="609600" y="3774077"/>
                <a:ext cx="10439400" cy="1661225"/>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400" dirty="0">
                    <a:cs typeface="Times New Roman" panose="02020603050405020304" pitchFamily="18" charset="0"/>
                  </a:rPr>
                  <a:t>Bringing supply + demand together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a:t>
                </a:r>
                <a:r>
                  <a:rPr lang="en-US" sz="2400" b="1" dirty="0">
                    <a:cs typeface="Times New Roman" panose="02020603050405020304" pitchFamily="18" charset="0"/>
                  </a:rPr>
                  <a:t>competitive equilibria!</a:t>
                </a:r>
                <a:endParaRPr lang="en-US" sz="2400" dirty="0">
                  <a:cs typeface="Times New Roman" panose="02020603050405020304" pitchFamily="18" charset="0"/>
                </a:endParaRPr>
              </a:p>
              <a:p>
                <a:r>
                  <a:rPr lang="en-US" sz="2400" dirty="0">
                    <a:cs typeface="Times New Roman" panose="02020603050405020304" pitchFamily="18" charset="0"/>
                  </a:rPr>
                  <a:t>Focus on competition and markets</a:t>
                </a:r>
              </a:p>
              <a:p>
                <a:r>
                  <a:rPr lang="en-US" sz="2400" dirty="0">
                    <a:cs typeface="Times New Roman" panose="02020603050405020304" pitchFamily="18" charset="0"/>
                  </a:rPr>
                  <a:t>Structural estimation! </a:t>
                </a:r>
              </a:p>
            </p:txBody>
          </p:sp>
        </mc:Choice>
        <mc:Fallback xmlns="">
          <p:sp>
            <p:nvSpPr>
              <p:cNvPr id="4" name="Content Placeholder 2">
                <a:extLst>
                  <a:ext uri="{FF2B5EF4-FFF2-40B4-BE49-F238E27FC236}">
                    <a16:creationId xmlns:a16="http://schemas.microsoft.com/office/drawing/2014/main" id="{503F776D-A7DB-4AED-9B16-D81631B561AC}"/>
                  </a:ext>
                </a:extLst>
              </p:cNvPr>
              <p:cNvSpPr txBox="1">
                <a:spLocks noRot="1" noChangeAspect="1" noMove="1" noResize="1" noEditPoints="1" noAdjustHandles="1" noChangeArrowheads="1" noChangeShapeType="1" noTextEdit="1"/>
              </p:cNvSpPr>
              <p:nvPr/>
            </p:nvSpPr>
            <p:spPr>
              <a:xfrm>
                <a:off x="609600" y="3774077"/>
                <a:ext cx="10439400" cy="1661225"/>
              </a:xfrm>
              <a:prstGeom prst="rect">
                <a:avLst/>
              </a:prstGeom>
              <a:blipFill>
                <a:blip r:embed="rId2"/>
                <a:stretch>
                  <a:fillRect l="-409" t="-4029" b="-1099"/>
                </a:stretch>
              </a:blipFill>
            </p:spPr>
            <p:txBody>
              <a:bodyPr/>
              <a:lstStyle/>
              <a:p>
                <a:r>
                  <a:rPr lang="en-US">
                    <a:noFill/>
                  </a:rPr>
                  <a:t> </a:t>
                </a:r>
              </a:p>
            </p:txBody>
          </p:sp>
        </mc:Fallback>
      </mc:AlternateContent>
    </p:spTree>
    <p:extLst>
      <p:ext uri="{BB962C8B-B14F-4D97-AF65-F5344CB8AC3E}">
        <p14:creationId xmlns:p14="http://schemas.microsoft.com/office/powerpoint/2010/main" val="565854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What does competition look like in health care?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pPr marL="0" indent="0">
                  <a:buNone/>
                </a:pPr>
                <a:r>
                  <a:rPr lang="en-US" sz="2400" dirty="0">
                    <a:cs typeface="Times New Roman" panose="02020603050405020304" pitchFamily="18" charset="0"/>
                  </a:rPr>
                  <a:t>Some general questions: </a:t>
                </a:r>
              </a:p>
              <a:p>
                <a:pPr marL="457200" indent="-457200">
                  <a:buAutoNum type="arabicPeriod"/>
                </a:pPr>
                <a:r>
                  <a:rPr lang="en-US" sz="2400" dirty="0">
                    <a:cs typeface="Times New Roman" panose="02020603050405020304" pitchFamily="18" charset="0"/>
                  </a:rPr>
                  <a:t>How do providers/hospitals choose when to enter/exit a market? Innovate? Invest? Merge?</a:t>
                </a:r>
              </a:p>
              <a:p>
                <a:pPr marL="457200" indent="-457200">
                  <a:buAutoNum type="arabicPeriod"/>
                </a:pPr>
                <a:r>
                  <a:rPr lang="en-US" sz="2400" dirty="0">
                    <a:cs typeface="Times New Roman" panose="02020603050405020304" pitchFamily="18" charset="0"/>
                  </a:rPr>
                  <a:t>How does imperfect competition change welfare outcomes? </a:t>
                </a:r>
              </a:p>
              <a:p>
                <a:pPr marL="457200" indent="-457200">
                  <a:buAutoNum type="arabicPeriod"/>
                </a:pPr>
                <a:r>
                  <a:rPr lang="en-US" sz="2400" dirty="0">
                    <a:cs typeface="Times New Roman" panose="02020603050405020304" pitchFamily="18" charset="0"/>
                  </a:rPr>
                  <a:t>How does health policy affect market structure?</a:t>
                </a:r>
              </a:p>
              <a:p>
                <a:pPr marL="0" indent="0">
                  <a:buNone/>
                </a:pPr>
                <a:r>
                  <a:rPr lang="en-US" sz="2400" dirty="0">
                    <a:cs typeface="Times New Roman" panose="02020603050405020304" pitchFamily="18" charset="0"/>
                  </a:rPr>
                  <a:t>These questions require </a:t>
                </a:r>
                <a:r>
                  <a:rPr lang="en-US" sz="2400" b="1" dirty="0">
                    <a:cs typeface="Times New Roman" panose="02020603050405020304" pitchFamily="18" charset="0"/>
                  </a:rPr>
                  <a:t>dynamic models of firm behavior: </a:t>
                </a:r>
              </a:p>
              <a:p>
                <a:r>
                  <a:rPr lang="en-US" sz="2400" dirty="0">
                    <a:cs typeface="Times New Roman" panose="02020603050405020304" pitchFamily="18" charset="0"/>
                  </a:rPr>
                  <a:t>In each period, (static) returns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𝜋</m:t>
                        </m:r>
                      </m:e>
                      <m:sub>
                        <m:r>
                          <a:rPr lang="en-CA" sz="2400" b="0" i="1" smtClean="0">
                            <a:latin typeface="Cambria Math" panose="02040503050406030204" pitchFamily="18" charset="0"/>
                            <a:cs typeface="Times New Roman" panose="02020603050405020304" pitchFamily="18" charset="0"/>
                          </a:rPr>
                          <m:t>𝑡</m:t>
                        </m:r>
                      </m:sub>
                    </m:sSub>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𝑠</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𝑎</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𝜉</m:t>
                            </m:r>
                          </m:e>
                          <m:sub>
                            <m:r>
                              <a:rPr lang="en-CA" sz="2400" b="0" i="1" smtClean="0">
                                <a:latin typeface="Cambria Math" panose="02040503050406030204" pitchFamily="18" charset="0"/>
                                <a:cs typeface="Times New Roman" panose="02020603050405020304" pitchFamily="18" charset="0"/>
                              </a:rPr>
                              <m:t>𝑡</m:t>
                            </m:r>
                          </m:sub>
                        </m:sSub>
                      </m:e>
                    </m:d>
                    <m:r>
                      <a:rPr lang="en-CA"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from: </a:t>
                </a:r>
              </a:p>
              <a:p>
                <a:pPr lvl="1"/>
                <a:r>
                  <a:rPr lang="en-US" sz="2200" dirty="0">
                    <a:cs typeface="Times New Roman" panose="02020603050405020304" pitchFamily="18" charset="0"/>
                  </a:rPr>
                  <a:t>Set of all participants </a:t>
                </a:r>
                <a14:m>
                  <m:oMath xmlns:m="http://schemas.openxmlformats.org/officeDocument/2006/math">
                    <m:sSub>
                      <m:sSubPr>
                        <m:ctrlPr>
                          <a:rPr lang="en-CA" sz="2200" b="0" i="1" smtClean="0">
                            <a:latin typeface="Cambria Math" panose="02040503050406030204" pitchFamily="18" charset="0"/>
                            <a:cs typeface="Times New Roman" panose="02020603050405020304" pitchFamily="18" charset="0"/>
                          </a:rPr>
                        </m:ctrlPr>
                      </m:sSubPr>
                      <m:e>
                        <m:r>
                          <a:rPr lang="en-CA" sz="2200" b="0" i="1" smtClean="0">
                            <a:latin typeface="Cambria Math" panose="02040503050406030204" pitchFamily="18" charset="0"/>
                            <a:cs typeface="Times New Roman" panose="02020603050405020304" pitchFamily="18" charset="0"/>
                          </a:rPr>
                          <m:t>𝑠</m:t>
                        </m:r>
                      </m:e>
                      <m:sub>
                        <m:r>
                          <a:rPr lang="en-CA" sz="2200" b="0" i="1" smtClean="0">
                            <a:latin typeface="Cambria Math" panose="02040503050406030204" pitchFamily="18" charset="0"/>
                            <a:cs typeface="Times New Roman" panose="02020603050405020304" pitchFamily="18" charset="0"/>
                          </a:rPr>
                          <m:t>𝑡</m:t>
                        </m:r>
                      </m:sub>
                    </m:sSub>
                    <m:r>
                      <a:rPr lang="en-CA" sz="2200" b="0" i="1" smtClean="0">
                        <a:latin typeface="Cambria Math" panose="02040503050406030204" pitchFamily="18" charset="0"/>
                        <a:cs typeface="Times New Roman" panose="02020603050405020304" pitchFamily="18" charset="0"/>
                      </a:rPr>
                      <m:t>∈</m:t>
                    </m:r>
                    <m:r>
                      <a:rPr lang="en-CA" sz="2200" b="0" i="1" smtClean="0">
                        <a:latin typeface="Cambria Math" panose="02040503050406030204" pitchFamily="18" charset="0"/>
                        <a:cs typeface="Times New Roman" panose="02020603050405020304" pitchFamily="18" charset="0"/>
                      </a:rPr>
                      <m:t>𝑆</m:t>
                    </m:r>
                  </m:oMath>
                </a14:m>
                <a:r>
                  <a:rPr lang="en-US" sz="2200" dirty="0">
                    <a:cs typeface="Times New Roman" panose="02020603050405020304" pitchFamily="18" charset="0"/>
                  </a:rPr>
                  <a:t> (one for each firm) – measure bargaining, etc. </a:t>
                </a:r>
              </a:p>
              <a:p>
                <a:pPr lvl="1"/>
                <a:r>
                  <a:rPr lang="en-US" sz="2200" dirty="0">
                    <a:cs typeface="Times New Roman" panose="02020603050405020304" pitchFamily="18" charset="0"/>
                  </a:rPr>
                  <a:t>Set of actions taken </a:t>
                </a:r>
                <a14:m>
                  <m:oMath xmlns:m="http://schemas.openxmlformats.org/officeDocument/2006/math">
                    <m:sSub>
                      <m:sSubPr>
                        <m:ctrlPr>
                          <a:rPr lang="en-CA" sz="2200" b="0" i="1" smtClean="0">
                            <a:latin typeface="Cambria Math" panose="02040503050406030204" pitchFamily="18" charset="0"/>
                            <a:cs typeface="Times New Roman" panose="02020603050405020304" pitchFamily="18" charset="0"/>
                          </a:rPr>
                        </m:ctrlPr>
                      </m:sSubPr>
                      <m:e>
                        <m:r>
                          <a:rPr lang="en-CA" sz="2200" b="0" i="1" smtClean="0">
                            <a:latin typeface="Cambria Math" panose="02040503050406030204" pitchFamily="18" charset="0"/>
                            <a:cs typeface="Times New Roman" panose="02020603050405020304" pitchFamily="18" charset="0"/>
                          </a:rPr>
                          <m:t>𝑎</m:t>
                        </m:r>
                      </m:e>
                      <m:sub>
                        <m:r>
                          <a:rPr lang="en-CA" sz="2200" b="0" i="1" smtClean="0">
                            <a:latin typeface="Cambria Math" panose="02040503050406030204" pitchFamily="18" charset="0"/>
                            <a:cs typeface="Times New Roman" panose="02020603050405020304" pitchFamily="18" charset="0"/>
                          </a:rPr>
                          <m:t>𝑡</m:t>
                        </m:r>
                      </m:sub>
                    </m:sSub>
                    <m:r>
                      <a:rPr lang="en-CA" sz="2200" b="0" i="1" smtClean="0">
                        <a:latin typeface="Cambria Math" panose="02040503050406030204" pitchFamily="18" charset="0"/>
                        <a:cs typeface="Times New Roman" panose="02020603050405020304" pitchFamily="18" charset="0"/>
                      </a:rPr>
                      <m:t>∈</m:t>
                    </m:r>
                    <m:r>
                      <a:rPr lang="en-CA" sz="2200" b="0" i="1" smtClean="0">
                        <a:latin typeface="Cambria Math" panose="02040503050406030204" pitchFamily="18" charset="0"/>
                        <a:cs typeface="Times New Roman" panose="02020603050405020304" pitchFamily="18" charset="0"/>
                      </a:rPr>
                      <m:t>𝐴</m:t>
                    </m:r>
                    <m:r>
                      <a:rPr lang="en-CA" sz="2200" b="0" i="1" smtClean="0">
                        <a:latin typeface="Cambria Math" panose="02040503050406030204" pitchFamily="18" charset="0"/>
                        <a:cs typeface="Times New Roman" panose="02020603050405020304" pitchFamily="18" charset="0"/>
                      </a:rPr>
                      <m:t> </m:t>
                    </m:r>
                  </m:oMath>
                </a14:m>
                <a:r>
                  <a:rPr lang="en-US" sz="2200" dirty="0">
                    <a:cs typeface="Times New Roman" panose="02020603050405020304" pitchFamily="18" charset="0"/>
                  </a:rPr>
                  <a:t>– investment decisions, etc. </a:t>
                </a:r>
              </a:p>
              <a:p>
                <a:pPr lvl="1"/>
                <a:r>
                  <a:rPr lang="en-US" sz="2200" dirty="0" err="1">
                    <a:cs typeface="Times New Roman" panose="02020603050405020304" pitchFamily="18" charset="0"/>
                  </a:rPr>
                  <a:t>Unobservables</a:t>
                </a:r>
                <a:r>
                  <a:rPr lang="en-US" sz="2200" dirty="0">
                    <a:cs typeface="Times New Roman" panose="02020603050405020304" pitchFamily="18" charset="0"/>
                  </a:rPr>
                  <a:t> </a:t>
                </a:r>
                <a14:m>
                  <m:oMath xmlns:m="http://schemas.openxmlformats.org/officeDocument/2006/math">
                    <m:sSub>
                      <m:sSubPr>
                        <m:ctrlPr>
                          <a:rPr lang="en-CA" sz="2200" b="0" i="1" smtClean="0">
                            <a:latin typeface="Cambria Math" panose="02040503050406030204" pitchFamily="18" charset="0"/>
                            <a:cs typeface="Times New Roman" panose="02020603050405020304" pitchFamily="18" charset="0"/>
                          </a:rPr>
                        </m:ctrlPr>
                      </m:sSubPr>
                      <m:e>
                        <m:r>
                          <a:rPr lang="en-CA" sz="2200" b="0" i="1" smtClean="0">
                            <a:latin typeface="Cambria Math" panose="02040503050406030204" pitchFamily="18" charset="0"/>
                            <a:cs typeface="Times New Roman" panose="02020603050405020304" pitchFamily="18" charset="0"/>
                          </a:rPr>
                          <m:t>𝜉</m:t>
                        </m:r>
                      </m:e>
                      <m:sub>
                        <m:r>
                          <a:rPr lang="en-CA" sz="2200" b="0" i="1" smtClean="0">
                            <a:latin typeface="Cambria Math" panose="02040503050406030204" pitchFamily="18" charset="0"/>
                            <a:cs typeface="Times New Roman" panose="02020603050405020304" pitchFamily="18" charset="0"/>
                          </a:rPr>
                          <m:t>𝑡</m:t>
                        </m:r>
                      </m:sub>
                    </m:sSub>
                  </m:oMath>
                </a14:m>
                <a:r>
                  <a:rPr lang="en-US" sz="2200" dirty="0">
                    <a:cs typeface="Times New Roman" panose="02020603050405020304" pitchFamily="18" charset="0"/>
                  </a:rPr>
                  <a:t> (</a:t>
                </a:r>
                <a:r>
                  <a:rPr lang="en-US" sz="2200" dirty="0" err="1">
                    <a:cs typeface="Times New Roman" panose="02020603050405020304" pitchFamily="18" charset="0"/>
                  </a:rPr>
                  <a:t>i.i.d.</a:t>
                </a:r>
                <a:r>
                  <a:rPr lang="en-US" sz="2200" dirty="0">
                    <a:cs typeface="Times New Roman" panose="02020603050405020304" pitchFamily="18" charset="0"/>
                  </a:rPr>
                  <a:t>, private to the hospital) </a:t>
                </a:r>
              </a:p>
              <a:p>
                <a:r>
                  <a:rPr lang="en-US" sz="2400" dirty="0">
                    <a:cs typeface="Times New Roman" panose="02020603050405020304" pitchFamily="18" charset="0"/>
                  </a:rPr>
                  <a:t>Dynamics evolve according to </a:t>
                </a:r>
                <a:r>
                  <a:rPr lang="en-US" sz="2400" b="1" dirty="0">
                    <a:cs typeface="Times New Roman" panose="02020603050405020304" pitchFamily="18" charset="0"/>
                  </a:rPr>
                  <a:t>state transitions</a:t>
                </a:r>
                <a:r>
                  <a:rPr lang="en-US" sz="2400" dirty="0">
                    <a:cs typeface="Times New Roman" panose="02020603050405020304" pitchFamily="18" charset="0"/>
                  </a:rPr>
                  <a:t>: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𝑠</m:t>
                        </m:r>
                      </m:e>
                      <m:sub>
                        <m:r>
                          <a:rPr lang="en-CA" sz="2400" b="0" i="1" smtClean="0">
                            <a:latin typeface="Cambria Math" panose="02040503050406030204" pitchFamily="18" charset="0"/>
                            <a:cs typeface="Times New Roman" panose="02020603050405020304" pitchFamily="18" charset="0"/>
                          </a:rPr>
                          <m:t>𝑡</m:t>
                        </m:r>
                        <m:r>
                          <a:rPr lang="en-CA" sz="2400" b="0" i="1" smtClean="0">
                            <a:latin typeface="Cambria Math" panose="02040503050406030204" pitchFamily="18" charset="0"/>
                            <a:cs typeface="Times New Roman" panose="02020603050405020304" pitchFamily="18" charset="0"/>
                          </a:rPr>
                          <m:t>+1</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𝑓</m:t>
                    </m:r>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𝑠</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𝑎</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𝜉</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876" t="-1305" b="-4389"/>
                </a:stretch>
              </a:blipFill>
            </p:spPr>
            <p:txBody>
              <a:bodyPr/>
              <a:lstStyle/>
              <a:p>
                <a:r>
                  <a:rPr lang="en-CA">
                    <a:noFill/>
                  </a:rPr>
                  <a:t> </a:t>
                </a:r>
              </a:p>
            </p:txBody>
          </p:sp>
        </mc:Fallback>
      </mc:AlternateContent>
    </p:spTree>
    <p:extLst>
      <p:ext uri="{BB962C8B-B14F-4D97-AF65-F5344CB8AC3E}">
        <p14:creationId xmlns:p14="http://schemas.microsoft.com/office/powerpoint/2010/main" val="830424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How do we solve a dynamic model?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pPr marL="0" indent="0">
                  <a:buNone/>
                </a:pPr>
                <a:r>
                  <a:rPr lang="en-CA" sz="2400" dirty="0">
                    <a:cs typeface="Times New Roman" panose="02020603050405020304" pitchFamily="18" charset="0"/>
                  </a:rPr>
                  <a:t>All participants are </a:t>
                </a:r>
                <a:r>
                  <a:rPr lang="en-CA" sz="2400" b="1" dirty="0">
                    <a:cs typeface="Times New Roman" panose="02020603050405020304" pitchFamily="18" charset="0"/>
                  </a:rPr>
                  <a:t>forward looking </a:t>
                </a:r>
                <a:r>
                  <a:rPr lang="en-CA" sz="2400" dirty="0">
                    <a:cs typeface="Times New Roman" panose="02020603050405020304" pitchFamily="18" charset="0"/>
                  </a:rPr>
                  <a:t>and maximize full stream of profits </a:t>
                </a:r>
              </a:p>
              <a:p>
                <a:pPr marL="0" indent="0">
                  <a:buNone/>
                </a:pPr>
                <a14:m>
                  <m:oMathPara xmlns:m="http://schemas.openxmlformats.org/officeDocument/2006/math">
                    <m:oMathParaPr>
                      <m:jc m:val="centerGroup"/>
                    </m:oMathParaPr>
                    <m:oMath xmlns:m="http://schemas.openxmlformats.org/officeDocument/2006/math">
                      <m:limLow>
                        <m:limLowPr>
                          <m:ctrlPr>
                            <a:rPr lang="en-CA" sz="2400" b="0" i="1" smtClean="0">
                              <a:latin typeface="Cambria Math" panose="02040503050406030204" pitchFamily="18" charset="0"/>
                              <a:cs typeface="Times New Roman" panose="02020603050405020304" pitchFamily="18" charset="0"/>
                            </a:rPr>
                          </m:ctrlPr>
                        </m:limLowPr>
                        <m:e>
                          <m:r>
                            <m:rPr>
                              <m:sty m:val="p"/>
                            </m:rPr>
                            <a:rPr lang="en-CA" sz="2400" b="0" i="0" smtClean="0">
                              <a:latin typeface="Cambria Math" panose="02040503050406030204" pitchFamily="18" charset="0"/>
                              <a:cs typeface="Times New Roman" panose="02020603050405020304" pitchFamily="18" charset="0"/>
                            </a:rPr>
                            <m:t>max</m:t>
                          </m:r>
                        </m:e>
                        <m:lim>
                          <m:sSub>
                            <m:sSubPr>
                              <m:ctrlPr>
                                <a:rPr lang="en-CA" sz="2400" b="0" i="1" smtClean="0">
                                  <a:latin typeface="Cambria Math" panose="02040503050406030204" pitchFamily="18" charset="0"/>
                                  <a:cs typeface="Times New Roman" panose="02020603050405020304" pitchFamily="18" charset="0"/>
                                </a:rPr>
                              </m:ctrlPr>
                            </m:sSubPr>
                            <m:e>
                              <m:d>
                                <m:dPr>
                                  <m:begChr m:val="{"/>
                                  <m:endChr m:val="}"/>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𝑎</m:t>
                                      </m:r>
                                    </m:e>
                                    <m:sub>
                                      <m:r>
                                        <a:rPr lang="en-CA" sz="2400" b="0" i="1" smtClean="0">
                                          <a:latin typeface="Cambria Math" panose="02040503050406030204" pitchFamily="18" charset="0"/>
                                          <a:cs typeface="Times New Roman" panose="02020603050405020304" pitchFamily="18" charset="0"/>
                                        </a:rPr>
                                        <m:t>𝑡</m:t>
                                      </m:r>
                                    </m:sub>
                                  </m:sSub>
                                </m:e>
                              </m:d>
                            </m:e>
                            <m:sub>
                              <m:r>
                                <a:rPr lang="en-CA" sz="2400" b="0" i="1" smtClean="0">
                                  <a:latin typeface="Cambria Math" panose="02040503050406030204" pitchFamily="18" charset="0"/>
                                  <a:cs typeface="Times New Roman" panose="02020603050405020304" pitchFamily="18" charset="0"/>
                                </a:rPr>
                                <m:t>𝑡</m:t>
                              </m:r>
                            </m:sub>
                          </m:sSub>
                        </m:lim>
                      </m:limLow>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𝔼</m:t>
                      </m:r>
                      <m:r>
                        <a:rPr lang="en-CA" sz="2400" b="0" i="1" smtClean="0">
                          <a:latin typeface="Cambria Math" panose="02040503050406030204" pitchFamily="18" charset="0"/>
                          <a:cs typeface="Times New Roman" panose="02020603050405020304" pitchFamily="18" charset="0"/>
                        </a:rPr>
                        <m:t>[</m:t>
                      </m:r>
                      <m:nary>
                        <m:naryPr>
                          <m:chr m:val="∑"/>
                          <m:supHide m:val="on"/>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𝑡</m:t>
                          </m:r>
                        </m:sub>
                        <m:sup/>
                        <m:e>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𝛽</m:t>
                              </m:r>
                            </m:e>
                            <m:sup>
                              <m:r>
                                <a:rPr lang="en-CA" sz="2400" b="0" i="1" smtClean="0">
                                  <a:latin typeface="Cambria Math" panose="02040503050406030204" pitchFamily="18" charset="0"/>
                                  <a:cs typeface="Times New Roman" panose="02020603050405020304" pitchFamily="18" charset="0"/>
                                </a:rPr>
                                <m:t>𝑡</m:t>
                              </m:r>
                            </m:sup>
                          </m:sSup>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𝑈</m:t>
                              </m:r>
                            </m:e>
                            <m:sub>
                              <m:r>
                                <a:rPr lang="en-CA" sz="2400" b="0" i="1" smtClean="0">
                                  <a:latin typeface="Cambria Math" panose="02040503050406030204" pitchFamily="18" charset="0"/>
                                  <a:cs typeface="Times New Roman" panose="02020603050405020304" pitchFamily="18" charset="0"/>
                                </a:rPr>
                                <m:t>𝑡</m:t>
                              </m:r>
                            </m:sub>
                          </m:sSub>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𝑠</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𝑎</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𝜉</m:t>
                                  </m:r>
                                </m:e>
                                <m:sub>
                                  <m:r>
                                    <a:rPr lang="en-CA" sz="2400" b="0" i="1" smtClean="0">
                                      <a:latin typeface="Cambria Math" panose="02040503050406030204" pitchFamily="18" charset="0"/>
                                      <a:cs typeface="Times New Roman" panose="02020603050405020304" pitchFamily="18" charset="0"/>
                                    </a:rPr>
                                    <m:t>𝑡</m:t>
                                  </m:r>
                                </m:sub>
                              </m:sSub>
                            </m:e>
                          </m:d>
                          <m:r>
                            <a:rPr lang="en-CA" sz="2400" b="0" i="1" smtClean="0">
                              <a:latin typeface="Cambria Math" panose="02040503050406030204" pitchFamily="18" charset="0"/>
                              <a:cs typeface="Times New Roman" panose="02020603050405020304" pitchFamily="18" charset="0"/>
                            </a:rPr>
                            <m:t>]</m:t>
                          </m:r>
                        </m:e>
                      </m:nary>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𝑠𝑢𝑏𝑗𝑒𝑐𝑡</m:t>
                      </m:r>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𝑡𝑜</m:t>
                      </m:r>
                      <m:r>
                        <a:rPr lang="en-CA" sz="2400" b="0" i="1" smtClean="0">
                          <a:latin typeface="Cambria Math" panose="02040503050406030204" pitchFamily="18" charset="0"/>
                          <a:cs typeface="Times New Roman" panose="02020603050405020304" pitchFamily="18" charset="0"/>
                        </a:rPr>
                        <m:t> </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𝑠</m:t>
                          </m:r>
                        </m:e>
                        <m:sub>
                          <m:r>
                            <a:rPr lang="en-CA" sz="2400" b="0" i="1" smtClean="0">
                              <a:latin typeface="Cambria Math" panose="02040503050406030204" pitchFamily="18" charset="0"/>
                              <a:cs typeface="Times New Roman" panose="02020603050405020304" pitchFamily="18" charset="0"/>
                            </a:rPr>
                            <m:t>𝑡</m:t>
                          </m:r>
                          <m:r>
                            <a:rPr lang="en-CA" sz="2400" b="0" i="1" smtClean="0">
                              <a:latin typeface="Cambria Math" panose="02040503050406030204" pitchFamily="18" charset="0"/>
                              <a:cs typeface="Times New Roman" panose="02020603050405020304" pitchFamily="18" charset="0"/>
                            </a:rPr>
                            <m:t>+1</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𝑓</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𝑠</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𝑎</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𝜉</m:t>
                              </m:r>
                            </m:e>
                            <m:sub>
                              <m:r>
                                <a:rPr lang="en-CA" sz="2400" b="0" i="1" smtClean="0">
                                  <a:latin typeface="Cambria Math" panose="02040503050406030204" pitchFamily="18" charset="0"/>
                                  <a:cs typeface="Times New Roman" panose="02020603050405020304" pitchFamily="18" charset="0"/>
                                </a:rPr>
                                <m:t>𝑡</m:t>
                              </m:r>
                            </m:sub>
                          </m:sSub>
                        </m:e>
                      </m:d>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876" t="-1305"/>
                </a:stretch>
              </a:blipFill>
            </p:spPr>
            <p:txBody>
              <a:bodyPr/>
              <a:lstStyle/>
              <a:p>
                <a:r>
                  <a:rPr lang="en-CA">
                    <a:noFill/>
                  </a:rPr>
                  <a:t> </a:t>
                </a:r>
              </a:p>
            </p:txBody>
          </p:sp>
        </mc:Fallback>
      </mc:AlternateContent>
    </p:spTree>
    <p:extLst>
      <p:ext uri="{BB962C8B-B14F-4D97-AF65-F5344CB8AC3E}">
        <p14:creationId xmlns:p14="http://schemas.microsoft.com/office/powerpoint/2010/main" val="1211338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How do we solve a dynamic model?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pPr marL="0" indent="0">
                  <a:buNone/>
                </a:pPr>
                <a:r>
                  <a:rPr lang="en-CA" sz="2400" dirty="0">
                    <a:cs typeface="Times New Roman" panose="02020603050405020304" pitchFamily="18" charset="0"/>
                  </a:rPr>
                  <a:t>All participants are </a:t>
                </a:r>
                <a:r>
                  <a:rPr lang="en-CA" sz="2400" b="1" dirty="0">
                    <a:cs typeface="Times New Roman" panose="02020603050405020304" pitchFamily="18" charset="0"/>
                  </a:rPr>
                  <a:t>forward looking </a:t>
                </a:r>
                <a:r>
                  <a:rPr lang="en-CA" sz="2400" dirty="0">
                    <a:cs typeface="Times New Roman" panose="02020603050405020304" pitchFamily="18" charset="0"/>
                  </a:rPr>
                  <a:t>and maximize full stream of profits </a:t>
                </a:r>
              </a:p>
              <a:p>
                <a:pPr marL="0" indent="0">
                  <a:buNone/>
                </a:pPr>
                <a14:m>
                  <m:oMathPara xmlns:m="http://schemas.openxmlformats.org/officeDocument/2006/math">
                    <m:oMathParaPr>
                      <m:jc m:val="centerGroup"/>
                    </m:oMathParaPr>
                    <m:oMath xmlns:m="http://schemas.openxmlformats.org/officeDocument/2006/math">
                      <m:limLow>
                        <m:limLowPr>
                          <m:ctrlPr>
                            <a:rPr lang="en-CA" sz="2400" b="0" i="1" smtClean="0">
                              <a:latin typeface="Cambria Math" panose="02040503050406030204" pitchFamily="18" charset="0"/>
                              <a:cs typeface="Times New Roman" panose="02020603050405020304" pitchFamily="18" charset="0"/>
                            </a:rPr>
                          </m:ctrlPr>
                        </m:limLowPr>
                        <m:e>
                          <m:r>
                            <m:rPr>
                              <m:sty m:val="p"/>
                            </m:rPr>
                            <a:rPr lang="en-CA" sz="2400" b="0" i="0" smtClean="0">
                              <a:latin typeface="Cambria Math" panose="02040503050406030204" pitchFamily="18" charset="0"/>
                              <a:cs typeface="Times New Roman" panose="02020603050405020304" pitchFamily="18" charset="0"/>
                            </a:rPr>
                            <m:t>max</m:t>
                          </m:r>
                        </m:e>
                        <m:lim>
                          <m:sSub>
                            <m:sSubPr>
                              <m:ctrlPr>
                                <a:rPr lang="en-CA" sz="2400" b="0" i="1" smtClean="0">
                                  <a:latin typeface="Cambria Math" panose="02040503050406030204" pitchFamily="18" charset="0"/>
                                  <a:cs typeface="Times New Roman" panose="02020603050405020304" pitchFamily="18" charset="0"/>
                                </a:rPr>
                              </m:ctrlPr>
                            </m:sSubPr>
                            <m:e>
                              <m:d>
                                <m:dPr>
                                  <m:begChr m:val="{"/>
                                  <m:endChr m:val="}"/>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𝑎</m:t>
                                      </m:r>
                                    </m:e>
                                    <m:sub>
                                      <m:r>
                                        <a:rPr lang="en-CA" sz="2400" b="0" i="1" smtClean="0">
                                          <a:latin typeface="Cambria Math" panose="02040503050406030204" pitchFamily="18" charset="0"/>
                                          <a:cs typeface="Times New Roman" panose="02020603050405020304" pitchFamily="18" charset="0"/>
                                        </a:rPr>
                                        <m:t>𝑡</m:t>
                                      </m:r>
                                    </m:sub>
                                  </m:sSub>
                                </m:e>
                              </m:d>
                            </m:e>
                            <m:sub>
                              <m:r>
                                <a:rPr lang="en-CA" sz="2400" b="0" i="1" smtClean="0">
                                  <a:latin typeface="Cambria Math" panose="02040503050406030204" pitchFamily="18" charset="0"/>
                                  <a:cs typeface="Times New Roman" panose="02020603050405020304" pitchFamily="18" charset="0"/>
                                </a:rPr>
                                <m:t>𝑡</m:t>
                              </m:r>
                            </m:sub>
                          </m:sSub>
                        </m:lim>
                      </m:limLow>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𝔼</m:t>
                      </m:r>
                      <m:r>
                        <a:rPr lang="en-CA" sz="2400" b="0" i="1" smtClean="0">
                          <a:latin typeface="Cambria Math" panose="02040503050406030204" pitchFamily="18" charset="0"/>
                          <a:cs typeface="Times New Roman" panose="02020603050405020304" pitchFamily="18" charset="0"/>
                        </a:rPr>
                        <m:t>[</m:t>
                      </m:r>
                      <m:nary>
                        <m:naryPr>
                          <m:chr m:val="∑"/>
                          <m:supHide m:val="on"/>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𝑡</m:t>
                          </m:r>
                        </m:sub>
                        <m:sup/>
                        <m:e>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𝛽</m:t>
                              </m:r>
                            </m:e>
                            <m:sup>
                              <m:r>
                                <a:rPr lang="en-CA" sz="2400" b="0" i="1" smtClean="0">
                                  <a:latin typeface="Cambria Math" panose="02040503050406030204" pitchFamily="18" charset="0"/>
                                  <a:cs typeface="Times New Roman" panose="02020603050405020304" pitchFamily="18" charset="0"/>
                                </a:rPr>
                                <m:t>𝑡</m:t>
                              </m:r>
                            </m:sup>
                          </m:sSup>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𝑈</m:t>
                              </m:r>
                            </m:e>
                            <m:sub>
                              <m:r>
                                <a:rPr lang="en-CA" sz="2400" b="0" i="1" smtClean="0">
                                  <a:latin typeface="Cambria Math" panose="02040503050406030204" pitchFamily="18" charset="0"/>
                                  <a:cs typeface="Times New Roman" panose="02020603050405020304" pitchFamily="18" charset="0"/>
                                </a:rPr>
                                <m:t>𝑡</m:t>
                              </m:r>
                            </m:sub>
                          </m:sSub>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𝑠</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𝑎</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𝜉</m:t>
                                  </m:r>
                                </m:e>
                                <m:sub>
                                  <m:r>
                                    <a:rPr lang="en-CA" sz="2400" b="0" i="1" smtClean="0">
                                      <a:latin typeface="Cambria Math" panose="02040503050406030204" pitchFamily="18" charset="0"/>
                                      <a:cs typeface="Times New Roman" panose="02020603050405020304" pitchFamily="18" charset="0"/>
                                    </a:rPr>
                                    <m:t>𝑡</m:t>
                                  </m:r>
                                </m:sub>
                              </m:sSub>
                            </m:e>
                          </m:d>
                          <m:r>
                            <a:rPr lang="en-CA" sz="2400" b="0" i="1" smtClean="0">
                              <a:latin typeface="Cambria Math" panose="02040503050406030204" pitchFamily="18" charset="0"/>
                              <a:cs typeface="Times New Roman" panose="02020603050405020304" pitchFamily="18" charset="0"/>
                            </a:rPr>
                            <m:t>]</m:t>
                          </m:r>
                        </m:e>
                      </m:nary>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𝑠𝑢𝑏𝑗𝑒𝑐𝑡</m:t>
                      </m:r>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𝑡𝑜</m:t>
                      </m:r>
                      <m:r>
                        <a:rPr lang="en-CA" sz="2400" b="0" i="1" smtClean="0">
                          <a:latin typeface="Cambria Math" panose="02040503050406030204" pitchFamily="18" charset="0"/>
                          <a:cs typeface="Times New Roman" panose="02020603050405020304" pitchFamily="18" charset="0"/>
                        </a:rPr>
                        <m:t> </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𝑠</m:t>
                          </m:r>
                        </m:e>
                        <m:sub>
                          <m:r>
                            <a:rPr lang="en-CA" sz="2400" b="0" i="1" smtClean="0">
                              <a:latin typeface="Cambria Math" panose="02040503050406030204" pitchFamily="18" charset="0"/>
                              <a:cs typeface="Times New Roman" panose="02020603050405020304" pitchFamily="18" charset="0"/>
                            </a:rPr>
                            <m:t>𝑡</m:t>
                          </m:r>
                          <m:r>
                            <a:rPr lang="en-CA" sz="2400" b="0" i="1" smtClean="0">
                              <a:latin typeface="Cambria Math" panose="02040503050406030204" pitchFamily="18" charset="0"/>
                              <a:cs typeface="Times New Roman" panose="02020603050405020304" pitchFamily="18" charset="0"/>
                            </a:rPr>
                            <m:t>+1</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𝑓</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𝑠</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𝑎</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𝜉</m:t>
                              </m:r>
                            </m:e>
                            <m:sub>
                              <m:r>
                                <a:rPr lang="en-CA" sz="2400" b="0" i="1" smtClean="0">
                                  <a:latin typeface="Cambria Math" panose="02040503050406030204" pitchFamily="18" charset="0"/>
                                  <a:cs typeface="Times New Roman" panose="02020603050405020304" pitchFamily="18" charset="0"/>
                                </a:rPr>
                                <m:t>𝑡</m:t>
                              </m:r>
                            </m:sub>
                          </m:sSub>
                        </m:e>
                      </m:d>
                    </m:oMath>
                  </m:oMathPara>
                </a14:m>
                <a:endParaRPr lang="en-US" sz="2400" dirty="0">
                  <a:cs typeface="Times New Roman" panose="02020603050405020304" pitchFamily="18" charset="0"/>
                </a:endParaRPr>
              </a:p>
              <a:p>
                <a:r>
                  <a:rPr lang="en-US" sz="2400" dirty="0">
                    <a:cs typeface="Times New Roman" panose="02020603050405020304" pitchFamily="18" charset="0"/>
                  </a:rPr>
                  <a:t>Solution to the model requires a </a:t>
                </a:r>
                <a:r>
                  <a:rPr lang="en-US" sz="2400" b="1" dirty="0">
                    <a:cs typeface="Times New Roman" panose="02020603050405020304" pitchFamily="18" charset="0"/>
                  </a:rPr>
                  <a:t>structural specification </a:t>
                </a:r>
                <a:r>
                  <a:rPr lang="en-US" sz="2400" dirty="0">
                    <a:cs typeface="Times New Roman" panose="02020603050405020304" pitchFamily="18" charset="0"/>
                  </a:rPr>
                  <a:t>of equilibrium parameters (e.g., parts of utility function)</a:t>
                </a:r>
              </a:p>
              <a:p>
                <a:r>
                  <a:rPr lang="en-US" sz="2400" dirty="0">
                    <a:cs typeface="Times New Roman" panose="02020603050405020304" pitchFamily="18" charset="0"/>
                  </a:rPr>
                  <a:t>Typically can be </a:t>
                </a:r>
                <a:r>
                  <a:rPr lang="en-US" sz="2400" b="1" dirty="0">
                    <a:cs typeface="Times New Roman" panose="02020603050405020304" pitchFamily="18" charset="0"/>
                  </a:rPr>
                  <a:t>quite computationally intensive </a:t>
                </a:r>
                <a:r>
                  <a:rPr lang="en-US" sz="2400" dirty="0">
                    <a:cs typeface="Times New Roman" panose="02020603050405020304" pitchFamily="18" charset="0"/>
                  </a:rPr>
                  <a:t>to solve</a:t>
                </a:r>
              </a:p>
              <a:p>
                <a:r>
                  <a:rPr lang="en-US" sz="2400" dirty="0">
                    <a:cs typeface="Times New Roman" panose="02020603050405020304" pitchFamily="18" charset="0"/>
                  </a:rPr>
                  <a:t>Advantages: counterfactual simulations, welfare calculations</a:t>
                </a:r>
              </a:p>
              <a:p>
                <a:r>
                  <a:rPr lang="en-US" sz="2400" dirty="0">
                    <a:cs typeface="Times New Roman" panose="02020603050405020304" pitchFamily="18" charset="0"/>
                  </a:rPr>
                  <a:t>Some two-step methods exist to identify a subset of counterfactuals without solving the full model</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876" t="-1305"/>
                </a:stretch>
              </a:blipFill>
            </p:spPr>
            <p:txBody>
              <a:bodyPr/>
              <a:lstStyle/>
              <a:p>
                <a:r>
                  <a:rPr lang="en-CA">
                    <a:noFill/>
                  </a:rPr>
                  <a:t> </a:t>
                </a:r>
              </a:p>
            </p:txBody>
          </p:sp>
        </mc:Fallback>
      </mc:AlternateContent>
    </p:spTree>
    <p:extLst>
      <p:ext uri="{BB962C8B-B14F-4D97-AF65-F5344CB8AC3E}">
        <p14:creationId xmlns:p14="http://schemas.microsoft.com/office/powerpoint/2010/main" val="1335160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A9A7D-CE7C-2567-731A-E649165923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A4A4DA-1698-785A-2C21-FDBD8986223C}"/>
              </a:ext>
            </a:extLst>
          </p:cNvPr>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Simple merger (</a:t>
            </a:r>
            <a:r>
              <a:rPr lang="en-US" sz="3600" dirty="0" err="1">
                <a:cs typeface="Times New Roman" panose="02020603050405020304" pitchFamily="18" charset="0"/>
              </a:rPr>
              <a:t>Gowisankaran</a:t>
            </a:r>
            <a:r>
              <a:rPr lang="en-US" sz="3600" dirty="0">
                <a:cs typeface="Times New Roman" panose="02020603050405020304" pitchFamily="18" charset="0"/>
              </a:rPr>
              <a:t>, </a:t>
            </a:r>
            <a:r>
              <a:rPr lang="en-US" sz="3600" dirty="0" err="1">
                <a:cs typeface="Times New Roman" panose="02020603050405020304" pitchFamily="18" charset="0"/>
              </a:rPr>
              <a:t>Nevo</a:t>
            </a:r>
            <a:r>
              <a:rPr lang="en-US" sz="3600" dirty="0">
                <a:cs typeface="Times New Roman" panose="02020603050405020304" pitchFamily="18" charset="0"/>
              </a:rPr>
              <a:t>, &amp; Town, 2015)  </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6FA2C66-0D54-37F8-6B2D-26E9210C3626}"/>
              </a:ext>
            </a:extLst>
          </p:cNvPr>
          <p:cNvSpPr>
            <a:spLocks noGrp="1"/>
          </p:cNvSpPr>
          <p:nvPr>
            <p:ph idx="1"/>
          </p:nvPr>
        </p:nvSpPr>
        <p:spPr>
          <a:xfrm>
            <a:off x="609601" y="1066801"/>
            <a:ext cx="10439400" cy="5141388"/>
          </a:xfrm>
        </p:spPr>
        <p:txBody>
          <a:bodyPr>
            <a:noAutofit/>
          </a:bodyPr>
          <a:lstStyle/>
          <a:p>
            <a:r>
              <a:rPr lang="en-CA" sz="2400" dirty="0">
                <a:cs typeface="Times New Roman" panose="02020603050405020304" pitchFamily="18" charset="0"/>
              </a:rPr>
              <a:t>Similar to </a:t>
            </a:r>
            <a:r>
              <a:rPr lang="en-CA" sz="2400" i="1" dirty="0">
                <a:cs typeface="Times New Roman" panose="02020603050405020304" pitchFamily="18" charset="0"/>
              </a:rPr>
              <a:t>simpler</a:t>
            </a:r>
            <a:r>
              <a:rPr lang="en-CA" sz="2400" dirty="0">
                <a:cs typeface="Times New Roman" panose="02020603050405020304" pitchFamily="18" charset="0"/>
              </a:rPr>
              <a:t> entry model (</a:t>
            </a:r>
            <a:r>
              <a:rPr lang="en-CA" sz="2400" dirty="0" err="1">
                <a:cs typeface="Times New Roman" panose="02020603050405020304" pitchFamily="18" charset="0"/>
              </a:rPr>
              <a:t>Gowisankaran</a:t>
            </a:r>
            <a:r>
              <a:rPr lang="en-CA" sz="2400" dirty="0">
                <a:cs typeface="Times New Roman" panose="02020603050405020304" pitchFamily="18" charset="0"/>
              </a:rPr>
              <a:t> and Town, 1997)</a:t>
            </a:r>
          </a:p>
          <a:p>
            <a:r>
              <a:rPr lang="en-CA" sz="2400" dirty="0">
                <a:cs typeface="Times New Roman" panose="02020603050405020304" pitchFamily="18" charset="0"/>
              </a:rPr>
              <a:t>Goal: model interactions between MCOs, hospitals, and patients. How do MCOs constrain hospital prices? How does this affect modeling of hospital mergers? </a:t>
            </a:r>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6823D44D-E19D-AA67-010B-6DC68AC4EE89}"/>
              </a:ext>
            </a:extLst>
          </p:cNvPr>
          <p:cNvPicPr>
            <a:picLocks noChangeAspect="1"/>
          </p:cNvPicPr>
          <p:nvPr/>
        </p:nvPicPr>
        <p:blipFill>
          <a:blip r:embed="rId3"/>
          <a:stretch>
            <a:fillRect/>
          </a:stretch>
        </p:blipFill>
        <p:spPr>
          <a:xfrm>
            <a:off x="5638800" y="2460027"/>
            <a:ext cx="5493036" cy="4321773"/>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3AB8518-3B05-BA41-8968-E0B0EAD2E6DE}"/>
                  </a:ext>
                </a:extLst>
              </p:cNvPr>
              <p:cNvSpPr txBox="1">
                <a:spLocks/>
              </p:cNvSpPr>
              <p:nvPr/>
            </p:nvSpPr>
            <p:spPr>
              <a:xfrm>
                <a:off x="698967" y="2492684"/>
                <a:ext cx="4939833" cy="2931589"/>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CA" sz="2400" dirty="0">
                    <a:cs typeface="Times New Roman" panose="02020603050405020304" pitchFamily="18" charset="0"/>
                  </a:rPr>
                  <a:t>Main findings: MCO bargaining </a:t>
                </a:r>
                <a14:m>
                  <m:oMath xmlns:m="http://schemas.openxmlformats.org/officeDocument/2006/math">
                    <m:r>
                      <a:rPr lang="en-US" sz="2400" i="1" smtClean="0">
                        <a:latin typeface="Cambria Math" panose="02040503050406030204" pitchFamily="18" charset="0"/>
                        <a:cs typeface="Times New Roman" panose="02020603050405020304" pitchFamily="18" charset="0"/>
                      </a:rPr>
                      <m:t>↓↓</m:t>
                    </m:r>
                  </m:oMath>
                </a14:m>
                <a:r>
                  <a:rPr lang="en-CA" sz="2400" dirty="0">
                    <a:cs typeface="Times New Roman" panose="02020603050405020304" pitchFamily="18" charset="0"/>
                  </a:rPr>
                  <a:t> prices by steering patient selection. Highlights role of coinsurance and competition in setting prices</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6" name="Content Placeholder 2">
                <a:extLst>
                  <a:ext uri="{FF2B5EF4-FFF2-40B4-BE49-F238E27FC236}">
                    <a16:creationId xmlns:a16="http://schemas.microsoft.com/office/drawing/2014/main" id="{F3AB8518-3B05-BA41-8968-E0B0EAD2E6DE}"/>
                  </a:ext>
                </a:extLst>
              </p:cNvPr>
              <p:cNvSpPr txBox="1">
                <a:spLocks noRot="1" noChangeAspect="1" noMove="1" noResize="1" noEditPoints="1" noAdjustHandles="1" noChangeArrowheads="1" noChangeShapeType="1" noTextEdit="1"/>
              </p:cNvSpPr>
              <p:nvPr/>
            </p:nvSpPr>
            <p:spPr>
              <a:xfrm>
                <a:off x="698967" y="2492684"/>
                <a:ext cx="4939833" cy="2931589"/>
              </a:xfrm>
              <a:prstGeom prst="rect">
                <a:avLst/>
              </a:prstGeom>
              <a:blipFill>
                <a:blip r:embed="rId4"/>
                <a:stretch>
                  <a:fillRect l="-988" t="-2287"/>
                </a:stretch>
              </a:blipFill>
            </p:spPr>
            <p:txBody>
              <a:bodyPr/>
              <a:lstStyle/>
              <a:p>
                <a:r>
                  <a:rPr lang="en-US">
                    <a:noFill/>
                  </a:rPr>
                  <a:t> </a:t>
                </a:r>
              </a:p>
            </p:txBody>
          </p:sp>
        </mc:Fallback>
      </mc:AlternateContent>
    </p:spTree>
    <p:extLst>
      <p:ext uri="{BB962C8B-B14F-4D97-AF65-F5344CB8AC3E}">
        <p14:creationId xmlns:p14="http://schemas.microsoft.com/office/powerpoint/2010/main" val="2266817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F6EEB-9E12-B70C-8318-2E47989214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7BFC44-427E-2B62-0ACD-0D69FBF92F33}"/>
              </a:ext>
            </a:extLst>
          </p:cNvPr>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Simple merger (</a:t>
            </a:r>
            <a:r>
              <a:rPr lang="en-US" sz="3600" dirty="0" err="1">
                <a:cs typeface="Times New Roman" panose="02020603050405020304" pitchFamily="18" charset="0"/>
              </a:rPr>
              <a:t>Gowisankaran</a:t>
            </a:r>
            <a:r>
              <a:rPr lang="en-US" sz="3600" dirty="0">
                <a:cs typeface="Times New Roman" panose="02020603050405020304" pitchFamily="18" charset="0"/>
              </a:rPr>
              <a:t>, </a:t>
            </a:r>
            <a:r>
              <a:rPr lang="en-US" sz="3600" dirty="0" err="1">
                <a:cs typeface="Times New Roman" panose="02020603050405020304" pitchFamily="18" charset="0"/>
              </a:rPr>
              <a:t>Nevo</a:t>
            </a:r>
            <a:r>
              <a:rPr lang="en-US" sz="3600" dirty="0">
                <a:cs typeface="Times New Roman" panose="02020603050405020304" pitchFamily="18" charset="0"/>
              </a:rPr>
              <a:t>, &amp; Town, 2015)  </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8378AD4-F212-1E25-8BB5-6895FDAB78FD}"/>
              </a:ext>
            </a:extLst>
          </p:cNvPr>
          <p:cNvSpPr>
            <a:spLocks noGrp="1"/>
          </p:cNvSpPr>
          <p:nvPr>
            <p:ph idx="1"/>
          </p:nvPr>
        </p:nvSpPr>
        <p:spPr>
          <a:xfrm>
            <a:off x="609601" y="1066801"/>
            <a:ext cx="10439400" cy="5141388"/>
          </a:xfrm>
        </p:spPr>
        <p:txBody>
          <a:bodyPr>
            <a:noAutofit/>
          </a:bodyPr>
          <a:lstStyle/>
          <a:p>
            <a:pPr marL="457200" indent="-457200">
              <a:buFont typeface="+mj-lt"/>
              <a:buAutoNum type="arabicPeriod"/>
            </a:pPr>
            <a:r>
              <a:rPr lang="en-US" sz="2400" dirty="0">
                <a:cs typeface="Times New Roman" panose="02020603050405020304" pitchFamily="18" charset="0"/>
              </a:rPr>
              <a:t>MCOs sell “administrative services” to self-insured employers</a:t>
            </a:r>
          </a:p>
          <a:p>
            <a:pPr lvl="1"/>
            <a:r>
              <a:rPr lang="en-US" sz="2200" dirty="0">
                <a:cs typeface="Times New Roman" panose="02020603050405020304" pitchFamily="18" charset="0"/>
              </a:rPr>
              <a:t>Provider networks, prices, process claims</a:t>
            </a:r>
          </a:p>
          <a:p>
            <a:pPr marL="457200" indent="-457200">
              <a:buFont typeface="+mj-lt"/>
              <a:buAutoNum type="arabicPeriod"/>
            </a:pPr>
            <a:r>
              <a:rPr lang="en-US" sz="2400" dirty="0">
                <a:cs typeface="Times New Roman" panose="02020603050405020304" pitchFamily="18" charset="0"/>
              </a:rPr>
              <a:t>Employers work with employees perfectly for insurance preferences</a:t>
            </a:r>
          </a:p>
          <a:p>
            <a:pPr marL="457200" indent="-457200">
              <a:buFont typeface="+mj-lt"/>
              <a:buAutoNum type="arabicPeriod"/>
            </a:pPr>
            <a:r>
              <a:rPr lang="en-US" sz="2400" dirty="0">
                <a:cs typeface="Times New Roman" panose="02020603050405020304" pitchFamily="18" charset="0"/>
              </a:rPr>
              <a:t>Once insurance decisions are made, a two-stage game occurs: </a:t>
            </a:r>
          </a:p>
          <a:p>
            <a:pPr marL="731520" lvl="1" indent="-457200">
              <a:buFont typeface="+mj-lt"/>
              <a:buAutoNum type="arabicPeriod"/>
            </a:pPr>
            <a:r>
              <a:rPr lang="en-US" sz="2200" dirty="0">
                <a:cs typeface="Times New Roman" panose="02020603050405020304" pitchFamily="18" charset="0"/>
              </a:rPr>
              <a:t>MCOs negotiate with hospitals over networks</a:t>
            </a:r>
          </a:p>
          <a:p>
            <a:pPr marL="731520" lvl="1" indent="-457200">
              <a:buFont typeface="+mj-lt"/>
              <a:buAutoNum type="arabicPeriod"/>
            </a:pPr>
            <a:r>
              <a:rPr lang="en-US" sz="2200" dirty="0">
                <a:cs typeface="Times New Roman" panose="02020603050405020304" pitchFamily="18" charset="0"/>
              </a:rPr>
              <a:t>Patients receive health status draws and seek in-network care</a:t>
            </a:r>
          </a:p>
          <a:p>
            <a:pPr marL="457200" indent="-457200">
              <a:buFont typeface="+mj-lt"/>
              <a:buAutoNum type="arabicPeriod"/>
            </a:pPr>
            <a:endParaRPr lang="en-US" sz="2400" dirty="0">
              <a:cs typeface="Times New Roman" panose="02020603050405020304" pitchFamily="18" charset="0"/>
            </a:endParaRPr>
          </a:p>
        </p:txBody>
      </p:sp>
    </p:spTree>
    <p:extLst>
      <p:ext uri="{BB962C8B-B14F-4D97-AF65-F5344CB8AC3E}">
        <p14:creationId xmlns:p14="http://schemas.microsoft.com/office/powerpoint/2010/main" val="1928934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EE7AA-D460-E277-EF63-4D7FD1580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E586C6-A9EA-8873-51B0-8579CA62BF7D}"/>
              </a:ext>
            </a:extLst>
          </p:cNvPr>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Second stage: patient choice of hospital</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3D9B64-3BF5-9212-2D83-A7E4A56CE01C}"/>
                  </a:ext>
                </a:extLst>
              </p:cNvPr>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Set of hospitals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=1, 2, …, </m:t>
                    </m:r>
                    <m:r>
                      <a:rPr lang="en-US" sz="2400" b="0" i="1" smtClean="0">
                        <a:latin typeface="Cambria Math" panose="02040503050406030204" pitchFamily="18" charset="0"/>
                        <a:cs typeface="Times New Roman" panose="02020603050405020304" pitchFamily="18" charset="0"/>
                      </a:rPr>
                      <m:t>𝐽</m:t>
                    </m:r>
                  </m:oMath>
                </a14:m>
                <a:r>
                  <a:rPr lang="en-US" sz="2400" b="0" dirty="0">
                    <a:cs typeface="Times New Roman" panose="02020603050405020304" pitchFamily="18" charset="0"/>
                  </a:rPr>
                  <a:t> partitioned into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S</m:t>
                    </m:r>
                    <m:r>
                      <a:rPr lang="en-US" sz="2400" b="0" i="1" smtClean="0">
                        <a:latin typeface="Cambria Math" panose="02040503050406030204" pitchFamily="18" charset="0"/>
                        <a:cs typeface="Times New Roman" panose="02020603050405020304" pitchFamily="18" charset="0"/>
                      </a:rPr>
                      <m:t>&lt;</m:t>
                    </m:r>
                    <m:r>
                      <a:rPr lang="en-US" sz="2400" b="0" i="1" smtClean="0">
                        <a:latin typeface="Cambria Math" panose="02040503050406030204" pitchFamily="18" charset="0"/>
                        <a:cs typeface="Times New Roman" panose="02020603050405020304" pitchFamily="18" charset="0"/>
                      </a:rPr>
                      <m:t>𝐽</m:t>
                    </m:r>
                    <m:r>
                      <a:rPr lang="en-US" sz="2400" b="0" i="1" smtClean="0">
                        <a:latin typeface="Cambria Math" panose="02040503050406030204" pitchFamily="18" charset="0"/>
                        <a:cs typeface="Times New Roman" panose="02020603050405020304" pitchFamily="18" charset="0"/>
                      </a:rPr>
                      <m:t> </m:t>
                    </m:r>
                  </m:oMath>
                </a14:m>
                <a:r>
                  <a:rPr lang="en-US" sz="2400" b="0" dirty="0">
                    <a:cs typeface="Times New Roman" panose="02020603050405020304" pitchFamily="18" charset="0"/>
                  </a:rPr>
                  <a:t>systems comprised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𝒥</m:t>
                        </m:r>
                      </m:e>
                      <m:sub>
                        <m:r>
                          <a:rPr lang="en-US" sz="2400" b="0" i="1" smtClean="0">
                            <a:latin typeface="Cambria Math" panose="02040503050406030204" pitchFamily="18" charset="0"/>
                            <a:cs typeface="Times New Roman" panose="02020603050405020304" pitchFamily="18" charset="0"/>
                          </a:rPr>
                          <m:t>𝑠</m:t>
                        </m:r>
                      </m:sub>
                    </m:sSub>
                  </m:oMath>
                </a14:m>
                <a:r>
                  <a:rPr lang="en-US" sz="2400" b="0" dirty="0">
                    <a:cs typeface="Times New Roman" panose="02020603050405020304" pitchFamily="18" charset="0"/>
                  </a:rPr>
                  <a:t>.</a:t>
                </a:r>
              </a:p>
              <a:p>
                <a:r>
                  <a:rPr lang="en-US" sz="2400" dirty="0">
                    <a:cs typeface="Times New Roman" panose="02020603050405020304" pitchFamily="18" charset="0"/>
                  </a:rPr>
                  <a:t>Set of MCOs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𝑚</m:t>
                    </m:r>
                    <m:r>
                      <a:rPr lang="en-US" sz="2400" b="0" i="1" smtClean="0">
                        <a:latin typeface="Cambria Math" panose="02040503050406030204" pitchFamily="18" charset="0"/>
                        <a:cs typeface="Times New Roman" panose="02020603050405020304" pitchFamily="18" charset="0"/>
                      </a:rPr>
                      <m:t>=1, 2, …, </m:t>
                    </m:r>
                    <m:r>
                      <a:rPr lang="en-US" sz="2400" b="0" i="1" smtClean="0">
                        <a:latin typeface="Cambria Math" panose="02040503050406030204" pitchFamily="18" charset="0"/>
                        <a:cs typeface="Times New Roman" panose="02020603050405020304" pitchFamily="18" charset="0"/>
                      </a:rPr>
                      <m:t>𝑀</m:t>
                    </m:r>
                  </m:oMath>
                </a14:m>
                <a:r>
                  <a:rPr lang="en-US" sz="2400" b="0" dirty="0">
                    <a:cs typeface="Times New Roman" panose="02020603050405020304" pitchFamily="18" charset="0"/>
                  </a:rPr>
                  <a:t>. Each MCO has a network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𝒩</m:t>
                        </m:r>
                      </m:e>
                      <m:sub>
                        <m:r>
                          <a:rPr lang="en-US" sz="2400" b="0" i="1" smtClean="0">
                            <a:latin typeface="Cambria Math" panose="02040503050406030204" pitchFamily="18" charset="0"/>
                            <a:cs typeface="Times New Roman" panose="02020603050405020304" pitchFamily="18" charset="0"/>
                          </a:rPr>
                          <m:t>𝑚</m:t>
                        </m:r>
                      </m:sub>
                    </m:sSub>
                    <m:r>
                      <a:rPr lang="en-US" sz="2400" b="0" i="1" smtClean="0">
                        <a:latin typeface="Cambria Math" panose="02040503050406030204" pitchFamily="18" charset="0"/>
                        <a:cs typeface="Times New Roman" panose="02020603050405020304" pitchFamily="18" charset="0"/>
                      </a:rPr>
                      <m:t> </m:t>
                    </m:r>
                  </m:oMath>
                </a14:m>
                <a:r>
                  <a:rPr lang="en-US" sz="2400" b="0" dirty="0">
                    <a:cs typeface="Times New Roman" panose="02020603050405020304" pitchFamily="18" charset="0"/>
                  </a:rPr>
                  <a:t>and prices </a:t>
                </a:r>
                <a14:m>
                  <m:oMath xmlns:m="http://schemas.openxmlformats.org/officeDocument/2006/math">
                    <m:sSub>
                      <m:sSubPr>
                        <m:ctrlPr>
                          <a:rPr lang="en-US" sz="2400" b="1" i="1" smtClean="0">
                            <a:latin typeface="Cambria Math" panose="02040503050406030204" pitchFamily="18" charset="0"/>
                            <a:cs typeface="Times New Roman" panose="02020603050405020304" pitchFamily="18" charset="0"/>
                          </a:rPr>
                        </m:ctrlPr>
                      </m:sSubPr>
                      <m:e>
                        <m:r>
                          <a:rPr lang="en-US" sz="2400" b="1" i="1" smtClean="0">
                            <a:latin typeface="Cambria Math" panose="02040503050406030204" pitchFamily="18" charset="0"/>
                            <a:cs typeface="Times New Roman" panose="02020603050405020304" pitchFamily="18" charset="0"/>
                          </a:rPr>
                          <m:t>𝒑</m:t>
                        </m:r>
                      </m:e>
                      <m:sub>
                        <m:r>
                          <a:rPr lang="en-US" sz="2400" b="1" i="1" smtClean="0">
                            <a:latin typeface="Cambria Math" panose="02040503050406030204" pitchFamily="18" charset="0"/>
                            <a:cs typeface="Times New Roman" panose="02020603050405020304" pitchFamily="18" charset="0"/>
                          </a:rPr>
                          <m:t>𝒎</m:t>
                        </m:r>
                      </m:sub>
                    </m:sSub>
                  </m:oMath>
                </a14:m>
                <a:endParaRPr lang="en-US" sz="2400" b="1" dirty="0">
                  <a:cs typeface="Times New Roman" panose="02020603050405020304" pitchFamily="18" charset="0"/>
                </a:endParaRPr>
              </a:p>
              <a:p>
                <a:r>
                  <a:rPr lang="en-US" sz="2400" dirty="0">
                    <a:cs typeface="Times New Roman" panose="02020603050405020304" pitchFamily="18" charset="0"/>
                  </a:rPr>
                  <a:t>Set of patients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𝑖</m:t>
                    </m:r>
                    <m:r>
                      <a:rPr lang="en-US" sz="2400" b="0" i="1" smtClean="0">
                        <a:latin typeface="Cambria Math" panose="02040503050406030204" pitchFamily="18" charset="0"/>
                        <a:cs typeface="Times New Roman" panose="02020603050405020304" pitchFamily="18" charset="0"/>
                      </a:rPr>
                      <m:t>=1, 2, …, </m:t>
                    </m:r>
                    <m:r>
                      <a:rPr lang="en-US" sz="2400" b="0" i="1" smtClean="0">
                        <a:latin typeface="Cambria Math" panose="02040503050406030204" pitchFamily="18" charset="0"/>
                        <a:cs typeface="Times New Roman" panose="02020603050405020304" pitchFamily="18" charset="0"/>
                      </a:rPr>
                      <m:t>𝐼</m:t>
                    </m:r>
                  </m:oMath>
                </a14:m>
                <a:r>
                  <a:rPr lang="en-US" sz="2400" b="0" dirty="0">
                    <a:cs typeface="Times New Roman" panose="02020603050405020304" pitchFamily="18" charset="0"/>
                  </a:rPr>
                  <a:t>, each enrolled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𝑚</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𝑖</m:t>
                    </m:r>
                    <m:r>
                      <a:rPr lang="en-US" sz="2400" b="0" i="1" smtClean="0">
                        <a:latin typeface="Cambria Math" panose="02040503050406030204" pitchFamily="18" charset="0"/>
                        <a:cs typeface="Times New Roman" panose="02020603050405020304" pitchFamily="18" charset="0"/>
                      </a:rPr>
                      <m:t>)</m:t>
                    </m:r>
                  </m:oMath>
                </a14:m>
                <a:r>
                  <a:rPr lang="en-US" sz="2400" b="0" dirty="0">
                    <a:cs typeface="Times New Roman" panose="02020603050405020304" pitchFamily="18" charset="0"/>
                  </a:rPr>
                  <a:t>. </a:t>
                </a:r>
              </a:p>
              <a:p>
                <a:endParaRPr lang="en-US" sz="2400" b="0" dirty="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513D9B64-3BF5-9212-2D83-A7E4A56CE01C}"/>
                  </a:ext>
                </a:extLst>
              </p:cNvPr>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a:stretch>
              </a:blipFill>
            </p:spPr>
            <p:txBody>
              <a:bodyPr/>
              <a:lstStyle/>
              <a:p>
                <a:r>
                  <a:rPr lang="en-US">
                    <a:noFill/>
                  </a:rPr>
                  <a:t> </a:t>
                </a:r>
              </a:p>
            </p:txBody>
          </p:sp>
        </mc:Fallback>
      </mc:AlternateContent>
    </p:spTree>
    <p:extLst>
      <p:ext uri="{BB962C8B-B14F-4D97-AF65-F5344CB8AC3E}">
        <p14:creationId xmlns:p14="http://schemas.microsoft.com/office/powerpoint/2010/main" val="1152843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089AE-A4A1-13EF-D90A-DE6FB19E8B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5FC03C-0B0A-B2ED-5E26-CB034871730D}"/>
              </a:ext>
            </a:extLst>
          </p:cNvPr>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Second stage: patient choice of hospital</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20A1F6-497F-30B5-48A6-626863C0AFAD}"/>
                  </a:ext>
                </a:extLst>
              </p:cNvPr>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Set of hospitals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=1, 2, …, </m:t>
                    </m:r>
                    <m:r>
                      <a:rPr lang="en-US" sz="2400" b="0" i="1" smtClean="0">
                        <a:latin typeface="Cambria Math" panose="02040503050406030204" pitchFamily="18" charset="0"/>
                        <a:cs typeface="Times New Roman" panose="02020603050405020304" pitchFamily="18" charset="0"/>
                      </a:rPr>
                      <m:t>𝐽</m:t>
                    </m:r>
                  </m:oMath>
                </a14:m>
                <a:r>
                  <a:rPr lang="en-US" sz="2400" b="0" dirty="0">
                    <a:cs typeface="Times New Roman" panose="02020603050405020304" pitchFamily="18" charset="0"/>
                  </a:rPr>
                  <a:t> partitioned into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S</m:t>
                    </m:r>
                    <m:r>
                      <a:rPr lang="en-US" sz="2400" b="0" i="1" smtClean="0">
                        <a:latin typeface="Cambria Math" panose="02040503050406030204" pitchFamily="18" charset="0"/>
                        <a:cs typeface="Times New Roman" panose="02020603050405020304" pitchFamily="18" charset="0"/>
                      </a:rPr>
                      <m:t>&lt;</m:t>
                    </m:r>
                    <m:r>
                      <a:rPr lang="en-US" sz="2400" b="0" i="1" smtClean="0">
                        <a:latin typeface="Cambria Math" panose="02040503050406030204" pitchFamily="18" charset="0"/>
                        <a:cs typeface="Times New Roman" panose="02020603050405020304" pitchFamily="18" charset="0"/>
                      </a:rPr>
                      <m:t>𝐽</m:t>
                    </m:r>
                    <m:r>
                      <a:rPr lang="en-US" sz="2400" b="0" i="1" smtClean="0">
                        <a:latin typeface="Cambria Math" panose="02040503050406030204" pitchFamily="18" charset="0"/>
                        <a:cs typeface="Times New Roman" panose="02020603050405020304" pitchFamily="18" charset="0"/>
                      </a:rPr>
                      <m:t> </m:t>
                    </m:r>
                  </m:oMath>
                </a14:m>
                <a:r>
                  <a:rPr lang="en-US" sz="2400" b="0" dirty="0">
                    <a:cs typeface="Times New Roman" panose="02020603050405020304" pitchFamily="18" charset="0"/>
                  </a:rPr>
                  <a:t>systems comprised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𝒥</m:t>
                        </m:r>
                      </m:e>
                      <m:sub>
                        <m:r>
                          <a:rPr lang="en-US" sz="2400" b="0" i="1" smtClean="0">
                            <a:latin typeface="Cambria Math" panose="02040503050406030204" pitchFamily="18" charset="0"/>
                            <a:cs typeface="Times New Roman" panose="02020603050405020304" pitchFamily="18" charset="0"/>
                          </a:rPr>
                          <m:t>𝑠</m:t>
                        </m:r>
                      </m:sub>
                    </m:sSub>
                  </m:oMath>
                </a14:m>
                <a:r>
                  <a:rPr lang="en-US" sz="2400" b="0" dirty="0">
                    <a:cs typeface="Times New Roman" panose="02020603050405020304" pitchFamily="18" charset="0"/>
                  </a:rPr>
                  <a:t>.</a:t>
                </a:r>
              </a:p>
              <a:p>
                <a:r>
                  <a:rPr lang="en-US" sz="2400" dirty="0">
                    <a:cs typeface="Times New Roman" panose="02020603050405020304" pitchFamily="18" charset="0"/>
                  </a:rPr>
                  <a:t>Set of MCOs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𝑚</m:t>
                    </m:r>
                    <m:r>
                      <a:rPr lang="en-US" sz="2400" b="0" i="1" smtClean="0">
                        <a:latin typeface="Cambria Math" panose="02040503050406030204" pitchFamily="18" charset="0"/>
                        <a:cs typeface="Times New Roman" panose="02020603050405020304" pitchFamily="18" charset="0"/>
                      </a:rPr>
                      <m:t>=1, 2, …, </m:t>
                    </m:r>
                    <m:r>
                      <a:rPr lang="en-US" sz="2400" b="0" i="1" smtClean="0">
                        <a:latin typeface="Cambria Math" panose="02040503050406030204" pitchFamily="18" charset="0"/>
                        <a:cs typeface="Times New Roman" panose="02020603050405020304" pitchFamily="18" charset="0"/>
                      </a:rPr>
                      <m:t>𝑀</m:t>
                    </m:r>
                  </m:oMath>
                </a14:m>
                <a:r>
                  <a:rPr lang="en-US" sz="2400" b="0" dirty="0">
                    <a:cs typeface="Times New Roman" panose="02020603050405020304" pitchFamily="18" charset="0"/>
                  </a:rPr>
                  <a:t>. Each MCO has a network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𝒩</m:t>
                        </m:r>
                      </m:e>
                      <m:sub>
                        <m:r>
                          <a:rPr lang="en-US" sz="2400" b="0" i="1" smtClean="0">
                            <a:latin typeface="Cambria Math" panose="02040503050406030204" pitchFamily="18" charset="0"/>
                            <a:cs typeface="Times New Roman" panose="02020603050405020304" pitchFamily="18" charset="0"/>
                          </a:rPr>
                          <m:t>𝑚</m:t>
                        </m:r>
                      </m:sub>
                    </m:sSub>
                    <m:r>
                      <a:rPr lang="en-US" sz="2400" b="0" i="1" smtClean="0">
                        <a:latin typeface="Cambria Math" panose="02040503050406030204" pitchFamily="18" charset="0"/>
                        <a:cs typeface="Times New Roman" panose="02020603050405020304" pitchFamily="18" charset="0"/>
                      </a:rPr>
                      <m:t> </m:t>
                    </m:r>
                  </m:oMath>
                </a14:m>
                <a:r>
                  <a:rPr lang="en-US" sz="2400" b="0" dirty="0">
                    <a:cs typeface="Times New Roman" panose="02020603050405020304" pitchFamily="18" charset="0"/>
                  </a:rPr>
                  <a:t>and prices </a:t>
                </a:r>
                <a14:m>
                  <m:oMath xmlns:m="http://schemas.openxmlformats.org/officeDocument/2006/math">
                    <m:sSub>
                      <m:sSubPr>
                        <m:ctrlPr>
                          <a:rPr lang="en-US" sz="2400" b="1" i="1" smtClean="0">
                            <a:latin typeface="Cambria Math" panose="02040503050406030204" pitchFamily="18" charset="0"/>
                            <a:cs typeface="Times New Roman" panose="02020603050405020304" pitchFamily="18" charset="0"/>
                          </a:rPr>
                        </m:ctrlPr>
                      </m:sSubPr>
                      <m:e>
                        <m:r>
                          <a:rPr lang="en-US" sz="2400" b="1" i="1" smtClean="0">
                            <a:latin typeface="Cambria Math" panose="02040503050406030204" pitchFamily="18" charset="0"/>
                            <a:cs typeface="Times New Roman" panose="02020603050405020304" pitchFamily="18" charset="0"/>
                          </a:rPr>
                          <m:t>𝒑</m:t>
                        </m:r>
                      </m:e>
                      <m:sub>
                        <m:r>
                          <a:rPr lang="en-US" sz="2400" b="1" i="1" smtClean="0">
                            <a:latin typeface="Cambria Math" panose="02040503050406030204" pitchFamily="18" charset="0"/>
                            <a:cs typeface="Times New Roman" panose="02020603050405020304" pitchFamily="18" charset="0"/>
                          </a:rPr>
                          <m:t>𝒎</m:t>
                        </m:r>
                      </m:sub>
                    </m:sSub>
                  </m:oMath>
                </a14:m>
                <a:endParaRPr lang="en-US" sz="2400" b="1" dirty="0">
                  <a:cs typeface="Times New Roman" panose="02020603050405020304" pitchFamily="18" charset="0"/>
                </a:endParaRPr>
              </a:p>
              <a:p>
                <a:r>
                  <a:rPr lang="en-US" sz="2400" dirty="0">
                    <a:cs typeface="Times New Roman" panose="02020603050405020304" pitchFamily="18" charset="0"/>
                  </a:rPr>
                  <a:t>Set of patients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𝑖</m:t>
                    </m:r>
                    <m:r>
                      <a:rPr lang="en-US" sz="2400" b="0" i="1" smtClean="0">
                        <a:latin typeface="Cambria Math" panose="02040503050406030204" pitchFamily="18" charset="0"/>
                        <a:cs typeface="Times New Roman" panose="02020603050405020304" pitchFamily="18" charset="0"/>
                      </a:rPr>
                      <m:t>=1, 2, …, </m:t>
                    </m:r>
                    <m:r>
                      <a:rPr lang="en-US" sz="2400" b="0" i="1" smtClean="0">
                        <a:latin typeface="Cambria Math" panose="02040503050406030204" pitchFamily="18" charset="0"/>
                        <a:cs typeface="Times New Roman" panose="02020603050405020304" pitchFamily="18" charset="0"/>
                      </a:rPr>
                      <m:t>𝐼</m:t>
                    </m:r>
                  </m:oMath>
                </a14:m>
                <a:r>
                  <a:rPr lang="en-US" sz="2400" b="0" dirty="0">
                    <a:cs typeface="Times New Roman" panose="02020603050405020304" pitchFamily="18" charset="0"/>
                  </a:rPr>
                  <a:t>, each enrolled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𝑚</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𝑖</m:t>
                    </m:r>
                    <m:r>
                      <a:rPr lang="en-US" sz="2400" b="0" i="1" smtClean="0">
                        <a:latin typeface="Cambria Math" panose="02040503050406030204" pitchFamily="18" charset="0"/>
                        <a:cs typeface="Times New Roman" panose="02020603050405020304" pitchFamily="18" charset="0"/>
                      </a:rPr>
                      <m:t>)</m:t>
                    </m:r>
                  </m:oMath>
                </a14:m>
                <a:r>
                  <a:rPr lang="en-US" sz="2400" b="0" dirty="0">
                    <a:cs typeface="Times New Roman" panose="02020603050405020304" pitchFamily="18" charset="0"/>
                  </a:rPr>
                  <a:t>. </a:t>
                </a:r>
              </a:p>
              <a:p>
                <a:pPr marL="0" indent="0">
                  <a:buNone/>
                </a:pPr>
                <a:r>
                  <a:rPr lang="en-US" sz="2400" b="1" dirty="0">
                    <a:cs typeface="Times New Roman" panose="02020603050405020304" pitchFamily="18" charset="0"/>
                  </a:rPr>
                  <a:t>Patient experiences</a:t>
                </a:r>
              </a:p>
              <a:p>
                <a:r>
                  <a:rPr lang="en-US" sz="2400" dirty="0">
                    <a:cs typeface="Times New Roman" panose="02020603050405020304" pitchFamily="18" charset="0"/>
                  </a:rPr>
                  <a:t>Set of illnesses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𝑑</m:t>
                    </m:r>
                    <m:r>
                      <a:rPr lang="en-US" sz="2400" b="0" i="1" smtClean="0">
                        <a:latin typeface="Cambria Math" panose="02040503050406030204" pitchFamily="18" charset="0"/>
                        <a:cs typeface="Times New Roman" panose="02020603050405020304" pitchFamily="18" charset="0"/>
                      </a:rPr>
                      <m:t>=1, 2, …, </m:t>
                    </m:r>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 </m:t>
                    </m:r>
                  </m:oMath>
                </a14:m>
                <a:r>
                  <a:rPr lang="en-US" sz="2400" b="0" dirty="0">
                    <a:cs typeface="Times New Roman" panose="02020603050405020304" pitchFamily="18" charset="0"/>
                  </a:rPr>
                  <a:t>each occurring with severity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𝑤</m:t>
                        </m:r>
                      </m:e>
                      <m:sub>
                        <m:r>
                          <a:rPr lang="en-US" sz="2400" b="0" i="1" smtClean="0">
                            <a:latin typeface="Cambria Math" panose="02040503050406030204" pitchFamily="18" charset="0"/>
                            <a:cs typeface="Times New Roman" panose="02020603050405020304" pitchFamily="18" charset="0"/>
                          </a:rPr>
                          <m:t>𝑑</m:t>
                        </m:r>
                      </m:sub>
                    </m:sSub>
                  </m:oMath>
                </a14:m>
                <a:r>
                  <a:rPr lang="en-US" sz="2400" b="0" dirty="0">
                    <a:cs typeface="Times New Roman" panose="02020603050405020304" pitchFamily="18" charset="0"/>
                  </a:rPr>
                  <a:t> and prob.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𝑓</m:t>
                        </m:r>
                      </m:e>
                      <m:sub>
                        <m:r>
                          <a:rPr lang="en-US" sz="2400" b="0" i="1" smtClean="0">
                            <a:latin typeface="Cambria Math" panose="02040503050406030204" pitchFamily="18" charset="0"/>
                            <a:cs typeface="Times New Roman" panose="02020603050405020304" pitchFamily="18" charset="0"/>
                          </a:rPr>
                          <m:t>𝑖𝑑</m:t>
                        </m:r>
                      </m:sub>
                    </m:sSub>
                  </m:oMath>
                </a14:m>
                <a:endParaRPr lang="en-US" sz="2400" b="0" dirty="0">
                  <a:cs typeface="Times New Roman" panose="02020603050405020304" pitchFamily="18" charset="0"/>
                </a:endParaRPr>
              </a:p>
              <a:p>
                <a:r>
                  <a:rPr lang="en-US" sz="2400" b="0" dirty="0">
                    <a:cs typeface="Times New Roman" panose="02020603050405020304" pitchFamily="18" charset="0"/>
                  </a:rPr>
                  <a:t>Hospital will be paid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𝑤</m:t>
                        </m:r>
                      </m:e>
                      <m:sub>
                        <m:r>
                          <a:rPr lang="en-US" sz="2400" b="0" i="1" smtClean="0">
                            <a:latin typeface="Cambria Math" panose="02040503050406030204" pitchFamily="18" charset="0"/>
                            <a:cs typeface="Times New Roman" panose="02020603050405020304" pitchFamily="18" charset="0"/>
                          </a:rPr>
                          <m:t>𝑑</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𝑝</m:t>
                        </m:r>
                      </m:e>
                      <m:sub>
                        <m:r>
                          <a:rPr lang="en-US" sz="2400" b="0" i="1" smtClean="0">
                            <a:latin typeface="Cambria Math" panose="02040503050406030204" pitchFamily="18" charset="0"/>
                            <a:cs typeface="Times New Roman" panose="02020603050405020304" pitchFamily="18" charset="0"/>
                          </a:rPr>
                          <m:t>𝑚𝑗</m:t>
                        </m:r>
                      </m:sub>
                    </m:sSub>
                    <m:r>
                      <a:rPr lang="en-US" sz="2400" b="0" i="1" smtClean="0">
                        <a:latin typeface="Cambria Math" panose="02040503050406030204" pitchFamily="18" charset="0"/>
                        <a:cs typeface="Times New Roman" panose="02020603050405020304" pitchFamily="18" charset="0"/>
                      </a:rPr>
                      <m:t> </m:t>
                    </m:r>
                  </m:oMath>
                </a14:m>
                <a:r>
                  <a:rPr lang="en-US" sz="2400" b="0" dirty="0">
                    <a:cs typeface="Times New Roman" panose="02020603050405020304" pitchFamily="18" charset="0"/>
                  </a:rPr>
                  <a:t>(per-unit reimbursement)</a:t>
                </a:r>
              </a:p>
              <a:p>
                <a:pPr lvl="1"/>
                <a:r>
                  <a:rPr lang="en-US" sz="2200" dirty="0">
                    <a:cs typeface="Times New Roman" panose="02020603050405020304" pitchFamily="18" charset="0"/>
                  </a:rPr>
                  <a:t>Divided into patient coinsurance </a:t>
                </a:r>
                <a14:m>
                  <m:oMath xmlns:m="http://schemas.openxmlformats.org/officeDocument/2006/math">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𝑐</m:t>
                        </m:r>
                      </m:e>
                      <m:sub>
                        <m:r>
                          <a:rPr lang="en-US" sz="2200" b="0" i="1" smtClean="0">
                            <a:latin typeface="Cambria Math" panose="02040503050406030204" pitchFamily="18" charset="0"/>
                            <a:cs typeface="Times New Roman" panose="02020603050405020304" pitchFamily="18" charset="0"/>
                          </a:rPr>
                          <m:t>𝑖𝑑</m:t>
                        </m:r>
                      </m:sub>
                    </m:sSub>
                  </m:oMath>
                </a14:m>
                <a:r>
                  <a:rPr lang="en-US" sz="2200" b="0" dirty="0">
                    <a:cs typeface="Times New Roman" panose="02020603050405020304" pitchFamily="18" charset="0"/>
                  </a:rPr>
                  <a:t> (fraction) and </a:t>
                </a:r>
                <a14:m>
                  <m:oMath xmlns:m="http://schemas.openxmlformats.org/officeDocument/2006/math">
                    <m:r>
                      <a:rPr lang="en-US" sz="2200" b="0" i="1" smtClean="0">
                        <a:latin typeface="Cambria Math" panose="02040503050406030204" pitchFamily="18" charset="0"/>
                        <a:cs typeface="Times New Roman" panose="02020603050405020304" pitchFamily="18" charset="0"/>
                      </a:rPr>
                      <m:t>1−</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𝑐</m:t>
                        </m:r>
                      </m:e>
                      <m:sub>
                        <m:r>
                          <a:rPr lang="en-US" sz="2200" b="0" i="1" smtClean="0">
                            <a:latin typeface="Cambria Math" panose="02040503050406030204" pitchFamily="18" charset="0"/>
                            <a:cs typeface="Times New Roman" panose="02020603050405020304" pitchFamily="18" charset="0"/>
                          </a:rPr>
                          <m:t>𝑖𝑑</m:t>
                        </m:r>
                      </m:sub>
                    </m:sSub>
                  </m:oMath>
                </a14:m>
                <a:r>
                  <a:rPr lang="en-US" sz="2200" b="0" dirty="0">
                    <a:cs typeface="Times New Roman" panose="02020603050405020304" pitchFamily="18" charset="0"/>
                  </a:rPr>
                  <a:t> (MCO responsibility)</a:t>
                </a:r>
              </a:p>
              <a:p>
                <a:r>
                  <a:rPr lang="en-US" sz="2400" dirty="0">
                    <a:cs typeface="Times New Roman" panose="02020603050405020304" pitchFamily="18" charset="0"/>
                  </a:rPr>
                  <a:t>Patient chooses hospital to maximize utility: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𝑖𝑗𝑑</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sSub>
                        <m:sSubPr>
                          <m:ctrlPr>
                            <a:rPr lang="en-US" sz="2400" b="0" i="1" smtClean="0">
                              <a:latin typeface="Cambria Math" panose="02040503050406030204" pitchFamily="18" charset="0"/>
                              <a:cs typeface="Times New Roman" panose="02020603050405020304" pitchFamily="18" charset="0"/>
                            </a:rPr>
                          </m:ctrlPr>
                        </m:sSubPr>
                        <m:e>
                          <m:r>
                            <a:rPr lang="en-US" sz="2400" b="1" i="1" smtClean="0">
                              <a:latin typeface="Cambria Math" panose="02040503050406030204" pitchFamily="18" charset="0"/>
                              <a:cs typeface="Times New Roman" panose="02020603050405020304" pitchFamily="18" charset="0"/>
                            </a:rPr>
                            <m:t>𝒙</m:t>
                          </m:r>
                        </m:e>
                        <m:sub>
                          <m:r>
                            <a:rPr lang="en-US" sz="2400" b="0" i="1" smtClean="0">
                              <a:latin typeface="Cambria Math" panose="02040503050406030204" pitchFamily="18" charset="0"/>
                              <a:cs typeface="Times New Roman" panose="02020603050405020304" pitchFamily="18" charset="0"/>
                            </a:rPr>
                            <m:t>𝑖𝑗𝑑</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𝛼</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𝑐</m:t>
                          </m:r>
                        </m:e>
                        <m:sub>
                          <m:r>
                            <a:rPr lang="en-US" sz="2400" b="0" i="1" smtClean="0">
                              <a:latin typeface="Cambria Math" panose="02040503050406030204" pitchFamily="18" charset="0"/>
                              <a:cs typeface="Times New Roman" panose="02020603050405020304" pitchFamily="18" charset="0"/>
                            </a:rPr>
                            <m:t>𝑖𝑑</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𝑤</m:t>
                          </m:r>
                        </m:e>
                        <m:sub>
                          <m:r>
                            <a:rPr lang="en-US" sz="2400" b="0" i="1" smtClean="0">
                              <a:latin typeface="Cambria Math" panose="02040503050406030204" pitchFamily="18" charset="0"/>
                              <a:cs typeface="Times New Roman" panose="02020603050405020304" pitchFamily="18" charset="0"/>
                            </a:rPr>
                            <m:t>𝑑</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𝑝</m:t>
                          </m:r>
                        </m:e>
                        <m:sub>
                          <m:r>
                            <a:rPr lang="en-US" sz="2400" b="0" i="1" smtClean="0">
                              <a:latin typeface="Cambria Math" panose="02040503050406030204" pitchFamily="18" charset="0"/>
                              <a:cs typeface="Times New Roman" panose="02020603050405020304" pitchFamily="18" charset="0"/>
                            </a:rPr>
                            <m:t>𝑚</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𝑖</m:t>
                              </m:r>
                            </m:e>
                          </m:d>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𝑖𝑗</m:t>
                          </m:r>
                        </m:sub>
                      </m:sSub>
                    </m:oMath>
                  </m:oMathPara>
                </a14:m>
                <a:endParaRPr lang="en-US" sz="2400" b="0" dirty="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320A1F6-497F-30B5-48A6-626863C0AFAD}"/>
                  </a:ext>
                </a:extLst>
              </p:cNvPr>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876" t="-1305"/>
                </a:stretch>
              </a:blipFill>
            </p:spPr>
            <p:txBody>
              <a:bodyPr/>
              <a:lstStyle/>
              <a:p>
                <a:r>
                  <a:rPr lang="en-US">
                    <a:noFill/>
                  </a:rPr>
                  <a:t> </a:t>
                </a:r>
              </a:p>
            </p:txBody>
          </p:sp>
        </mc:Fallback>
      </mc:AlternateContent>
    </p:spTree>
    <p:extLst>
      <p:ext uri="{BB962C8B-B14F-4D97-AF65-F5344CB8AC3E}">
        <p14:creationId xmlns:p14="http://schemas.microsoft.com/office/powerpoint/2010/main" val="3450177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7A576-576A-6B19-CACD-96609B9A24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4B0CD6-7B0A-B925-B568-25C8029D58A5}"/>
              </a:ext>
            </a:extLst>
          </p:cNvPr>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Type 1 Extreme Value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5C79AA-ACE1-EC19-E41D-3E7A2D7D333D}"/>
                  </a:ext>
                </a:extLst>
              </p:cNvPr>
              <p:cNvSpPr>
                <a:spLocks noGrp="1"/>
              </p:cNvSpPr>
              <p:nvPr>
                <p:ph idx="1"/>
              </p:nvPr>
            </p:nvSpPr>
            <p:spPr>
              <a:xfrm>
                <a:off x="609601" y="1066801"/>
                <a:ext cx="10439400" cy="5141388"/>
              </a:xfrm>
            </p:spPr>
            <p:txBody>
              <a:bodyPr>
                <a:noAutofit/>
              </a:bodyPr>
              <a:lstStyle/>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𝑓</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𝑛𝑗</m:t>
                              </m:r>
                            </m:sub>
                          </m:sSub>
                        </m:e>
                      </m:d>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𝑛𝑗</m:t>
                              </m:r>
                            </m:sub>
                          </m:sSub>
                        </m:sup>
                      </m:sSup>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m:t>
                          </m:r>
                          <m:sSup>
                            <m:sSupPr>
                              <m:ctrlPr>
                                <a:rPr lang="en-US" sz="2400" i="1">
                                  <a:latin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cs typeface="Times New Roman" panose="02020603050405020304" pitchFamily="18" charset="0"/>
                                </a:rPr>
                                <m:t>𝑒</m:t>
                              </m:r>
                            </m:e>
                            <m:sup>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𝜀</m:t>
                                  </m:r>
                                </m:e>
                                <m:sub>
                                  <m:r>
                                    <a:rPr lang="en-US" sz="2400" i="1">
                                      <a:latin typeface="Cambria Math" panose="02040503050406030204" pitchFamily="18" charset="0"/>
                                      <a:cs typeface="Times New Roman" panose="02020603050405020304" pitchFamily="18" charset="0"/>
                                    </a:rPr>
                                    <m:t>𝑛𝑗</m:t>
                                  </m:r>
                                </m:sub>
                              </m:sSub>
                            </m:sup>
                          </m:sSup>
                        </m:sup>
                      </m:sSup>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a:stretch>
              </a:blipFill>
            </p:spPr>
            <p:txBody>
              <a:bodyPr/>
              <a:lstStyle/>
              <a:p>
                <a:r>
                  <a:rPr lang="en-US">
                    <a:noFill/>
                  </a:rPr>
                  <a:t> </a:t>
                </a:r>
              </a:p>
            </p:txBody>
          </p:sp>
        </mc:Fallback>
      </mc:AlternateContent>
      <p:sp>
        <p:nvSpPr>
          <p:cNvPr id="4" name="AutoShape 2" descr="Extreme Value Distribution - 1.70.0">
            <a:extLst>
              <a:ext uri="{FF2B5EF4-FFF2-40B4-BE49-F238E27FC236}">
                <a16:creationId xmlns:a16="http://schemas.microsoft.com/office/drawing/2014/main" id="{55D940E8-9B2F-51C3-7E2C-A6DA42E2E6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Extreme Value Distribution - 1.70.0">
            <a:extLst>
              <a:ext uri="{FF2B5EF4-FFF2-40B4-BE49-F238E27FC236}">
                <a16:creationId xmlns:a16="http://schemas.microsoft.com/office/drawing/2014/main" id="{2B787CE9-EF47-7D35-5660-A0A2F1B7779C}"/>
              </a:ext>
            </a:extLst>
          </p:cNvPr>
          <p:cNvSpPr>
            <a:spLocks noChangeAspect="1" noChangeArrowheads="1"/>
          </p:cNvSpPr>
          <p:nvPr/>
        </p:nvSpPr>
        <p:spPr bwMode="auto">
          <a:xfrm>
            <a:off x="6096000" y="3429000"/>
            <a:ext cx="9144000" cy="9144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Gumbel distribution - Wikipedia">
            <a:extLst>
              <a:ext uri="{FF2B5EF4-FFF2-40B4-BE49-F238E27FC236}">
                <a16:creationId xmlns:a16="http://schemas.microsoft.com/office/drawing/2014/main" id="{2DC53495-83F1-BE80-018D-EF610557C2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2519" y="797989"/>
            <a:ext cx="6762750"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3336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358F9-6737-2CAD-CDD7-5D031CF16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5ED49C-0184-7F9D-CBFD-C7FB2BBAE653}"/>
              </a:ext>
            </a:extLst>
          </p:cNvPr>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First stage: MCO/hospital bargaining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9A11F8-F1C3-4F05-278E-A1259066732C}"/>
                  </a:ext>
                </a:extLst>
              </p:cNvPr>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Note that there are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𝑀</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𝑆</m:t>
                    </m:r>
                  </m:oMath>
                </a14:m>
                <a:r>
                  <a:rPr lang="en-US" sz="2400" b="0" dirty="0">
                    <a:cs typeface="Times New Roman" panose="02020603050405020304" pitchFamily="18" charset="0"/>
                  </a:rPr>
                  <a:t> contracts to deal with!</a:t>
                </a:r>
              </a:p>
              <a:p>
                <a:r>
                  <a:rPr lang="en-US" sz="2400" dirty="0">
                    <a:cs typeface="Times New Roman" panose="02020603050405020304" pitchFamily="18" charset="0"/>
                  </a:rPr>
                  <a:t>Assume prices for each contract are Nash bargaining solutions conditional on all other prices</a:t>
                </a:r>
              </a:p>
              <a:p>
                <a:pPr lvl="1"/>
                <a:r>
                  <a:rPr lang="en-US" sz="2200" b="0" dirty="0">
                    <a:cs typeface="Times New Roman" panose="02020603050405020304" pitchFamily="18" charset="0"/>
                  </a:rPr>
                  <a:t>“Essentially, [this] solution nests a Nash bargaining solution (an axiomatic cooperative game theory concept) within a Nash equilibrium (of a non-cooperative game) without a complete non-cooperative structure.”</a:t>
                </a:r>
              </a:p>
              <a:p>
                <a:endParaRPr lang="en-US" sz="2400" b="0" dirty="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BD9A11F8-F1C3-4F05-278E-A1259066732C}"/>
                  </a:ext>
                </a:extLst>
              </p:cNvPr>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r="-1226"/>
                </a:stretch>
              </a:blipFill>
            </p:spPr>
            <p:txBody>
              <a:bodyPr/>
              <a:lstStyle/>
              <a:p>
                <a:r>
                  <a:rPr lang="en-US">
                    <a:noFill/>
                  </a:rPr>
                  <a:t> </a:t>
                </a:r>
              </a:p>
            </p:txBody>
          </p:sp>
        </mc:Fallback>
      </mc:AlternateContent>
    </p:spTree>
    <p:extLst>
      <p:ext uri="{BB962C8B-B14F-4D97-AF65-F5344CB8AC3E}">
        <p14:creationId xmlns:p14="http://schemas.microsoft.com/office/powerpoint/2010/main" val="3001472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0177D-4E9B-C723-A91D-2B7261CA70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2AF4F8-609D-7C8F-7C8A-9688515BD324}"/>
              </a:ext>
            </a:extLst>
          </p:cNvPr>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First stage: MCO/hospital bargaining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6E090B-470D-6398-EE7B-896450671D5D}"/>
                  </a:ext>
                </a:extLst>
              </p:cNvPr>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Note that there are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𝑀</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𝑆</m:t>
                    </m:r>
                  </m:oMath>
                </a14:m>
                <a:r>
                  <a:rPr lang="en-US" sz="2400" b="0" dirty="0">
                    <a:cs typeface="Times New Roman" panose="02020603050405020304" pitchFamily="18" charset="0"/>
                  </a:rPr>
                  <a:t> contracts to deal with!</a:t>
                </a:r>
              </a:p>
              <a:p>
                <a:r>
                  <a:rPr lang="en-US" sz="2400" dirty="0">
                    <a:cs typeface="Times New Roman" panose="02020603050405020304" pitchFamily="18" charset="0"/>
                  </a:rPr>
                  <a:t>Assume prices for each contract are Nash bargaining solutions conditional on all other prices</a:t>
                </a:r>
              </a:p>
              <a:p>
                <a:pPr lvl="1"/>
                <a:r>
                  <a:rPr lang="en-US" sz="2200" b="0" dirty="0">
                    <a:cs typeface="Times New Roman" panose="02020603050405020304" pitchFamily="18" charset="0"/>
                  </a:rPr>
                  <a:t>“Essentially, [this] solution nests a Nash bargaining solution (an axiomatic cooperative game theory concept) within a Nash equilibrium (of a non-cooperative game) without a complete non-cooperative structure.”</a:t>
                </a:r>
              </a:p>
              <a:p>
                <a:r>
                  <a:rPr lang="en-US" sz="2400" dirty="0">
                    <a:cs typeface="Times New Roman" panose="02020603050405020304" pitchFamily="18" charset="0"/>
                  </a:rPr>
                  <a:t>MCO valuations are given by </a:t>
                </a:r>
                <a:r>
                  <a:rPr lang="en-US" sz="2400" i="1" dirty="0">
                    <a:cs typeface="Times New Roman" panose="02020603050405020304" pitchFamily="18" charset="0"/>
                  </a:rPr>
                  <a:t>ex-ante </a:t>
                </a:r>
                <a:r>
                  <a:rPr lang="en-US" sz="2400" dirty="0">
                    <a:cs typeface="Times New Roman" panose="02020603050405020304" pitchFamily="18" charset="0"/>
                  </a:rPr>
                  <a:t>expected costs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𝑇</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𝐶</m:t>
                        </m:r>
                      </m:e>
                      <m:sub>
                        <m:r>
                          <a:rPr lang="en-US" sz="2400" b="0" i="1" smtClean="0">
                            <a:latin typeface="Cambria Math" panose="02040503050406030204" pitchFamily="18" charset="0"/>
                            <a:cs typeface="Times New Roman" panose="02020603050405020304" pitchFamily="18" charset="0"/>
                          </a:rPr>
                          <m:t>𝑚</m:t>
                        </m:r>
                      </m:sub>
                    </m:sSub>
                  </m:oMath>
                </a14:m>
                <a:r>
                  <a:rPr lang="en-US" sz="2400" b="0" dirty="0">
                    <a:cs typeface="Times New Roman" panose="02020603050405020304" pitchFamily="18" charset="0"/>
                  </a:rPr>
                  <a:t>: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𝑉</m:t>
                          </m:r>
                        </m:e>
                        <m:sub>
                          <m:r>
                            <a:rPr lang="en-US" sz="2400" b="0" i="1" smtClean="0">
                              <a:latin typeface="Cambria Math" panose="02040503050406030204" pitchFamily="18" charset="0"/>
                              <a:cs typeface="Times New Roman" panose="02020603050405020304" pitchFamily="18" charset="0"/>
                            </a:rPr>
                            <m:t>𝑚</m:t>
                          </m:r>
                        </m:sub>
                      </m:sSub>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𝒩</m:t>
                              </m:r>
                            </m:e>
                            <m:sub>
                              <m:r>
                                <a:rPr lang="en-US" sz="2400" b="0" i="1" smtClean="0">
                                  <a:latin typeface="Cambria Math" panose="02040503050406030204" pitchFamily="18" charset="0"/>
                                  <a:cs typeface="Times New Roman" panose="02020603050405020304" pitchFamily="18" charset="0"/>
                                </a:rPr>
                                <m:t>𝑚</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1" i="1" smtClean="0">
                                  <a:latin typeface="Cambria Math" panose="02040503050406030204" pitchFamily="18" charset="0"/>
                                  <a:cs typeface="Times New Roman" panose="02020603050405020304" pitchFamily="18" charset="0"/>
                                </a:rPr>
                                <m:t>𝒑</m:t>
                              </m:r>
                            </m:e>
                            <m:sub>
                              <m:r>
                                <a:rPr lang="en-US" sz="2400" b="0" i="1" smtClean="0">
                                  <a:latin typeface="Cambria Math" panose="02040503050406030204" pitchFamily="18" charset="0"/>
                                  <a:cs typeface="Times New Roman" panose="02020603050405020304" pitchFamily="18" charset="0"/>
                                </a:rPr>
                                <m:t>𝑚</m:t>
                              </m:r>
                            </m:sub>
                          </m:sSub>
                        </m:e>
                      </m:d>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𝜏</m:t>
                          </m:r>
                        </m:num>
                        <m:den>
                          <m:r>
                            <a:rPr lang="en-US" sz="2400" b="0" i="1" smtClean="0">
                              <a:latin typeface="Cambria Math" panose="02040503050406030204" pitchFamily="18" charset="0"/>
                              <a:cs typeface="Times New Roman" panose="02020603050405020304" pitchFamily="18" charset="0"/>
                            </a:rPr>
                            <m:t>𝛼</m:t>
                          </m:r>
                        </m:den>
                      </m:f>
                      <m:nary>
                        <m:naryPr>
                          <m:chr m:val="∑"/>
                          <m:supHide m:val="on"/>
                          <m:ctrlPr>
                            <a:rPr lang="en-US" sz="2400" b="0" i="1" smtClean="0">
                              <a:latin typeface="Cambria Math" panose="02040503050406030204" pitchFamily="18" charset="0"/>
                              <a:cs typeface="Times New Roman" panose="02020603050405020304" pitchFamily="18" charset="0"/>
                            </a:rPr>
                          </m:ctrlPr>
                        </m:naryPr>
                        <m:sub>
                          <m:r>
                            <a:rPr lang="en-US" sz="2400" b="0" i="1" smtClean="0">
                              <a:latin typeface="Cambria Math" panose="02040503050406030204" pitchFamily="18" charset="0"/>
                              <a:cs typeface="Times New Roman" panose="02020603050405020304" pitchFamily="18" charset="0"/>
                            </a:rPr>
                            <m:t>𝑖</m:t>
                          </m:r>
                        </m:sub>
                        <m:sup/>
                        <m:e>
                          <m:r>
                            <a:rPr lang="en-US" sz="2400" b="0" i="1" smtClean="0">
                              <a:latin typeface="Cambria Math" panose="02040503050406030204" pitchFamily="18" charset="0"/>
                              <a:cs typeface="Times New Roman" panose="02020603050405020304" pitchFamily="18" charset="0"/>
                            </a:rPr>
                            <m:t>𝕀</m:t>
                          </m:r>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𝑚</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m:t>
                              </m:r>
                            </m:e>
                          </m:d>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𝑊</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𝒩</m:t>
                              </m:r>
                            </m:e>
                            <m:sub>
                              <m:r>
                                <a:rPr lang="en-US" sz="2400" b="0" i="1" smtClean="0">
                                  <a:latin typeface="Cambria Math" panose="02040503050406030204" pitchFamily="18" charset="0"/>
                                  <a:cs typeface="Times New Roman" panose="02020603050405020304" pitchFamily="18" charset="0"/>
                                </a:rPr>
                                <m:t>𝑚</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𝑖</m:t>
                                  </m:r>
                                </m:e>
                              </m:d>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1" i="1" smtClean="0">
                                  <a:latin typeface="Cambria Math" panose="02040503050406030204" pitchFamily="18" charset="0"/>
                                  <a:cs typeface="Times New Roman" panose="02020603050405020304" pitchFamily="18" charset="0"/>
                                </a:rPr>
                                <m:t>𝒑</m:t>
                              </m:r>
                            </m:e>
                            <m:sub>
                              <m:r>
                                <a:rPr lang="en-US" sz="2400" b="0" i="1" smtClean="0">
                                  <a:latin typeface="Cambria Math" panose="02040503050406030204" pitchFamily="18" charset="0"/>
                                  <a:cs typeface="Times New Roman" panose="02020603050405020304" pitchFamily="18" charset="0"/>
                                </a:rPr>
                                <m:t>𝑚</m:t>
                              </m:r>
                            </m:sub>
                          </m:sSub>
                        </m:e>
                      </m:nary>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𝑇</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𝐶</m:t>
                          </m:r>
                        </m:e>
                        <m:sub>
                          <m:r>
                            <a:rPr lang="en-US" sz="2400" b="0" i="1" smtClean="0">
                              <a:latin typeface="Cambria Math" panose="02040503050406030204" pitchFamily="18" charset="0"/>
                              <a:cs typeface="Times New Roman" panose="02020603050405020304" pitchFamily="18" charset="0"/>
                            </a:rPr>
                            <m:t>𝑚</m:t>
                          </m:r>
                        </m:sub>
                      </m:sSub>
                      <m:d>
                        <m:dPr>
                          <m:ctrlPr>
                            <a:rPr lang="en-US" sz="2400" i="1">
                              <a:latin typeface="Cambria Math" panose="02040503050406030204" pitchFamily="18" charset="0"/>
                              <a:cs typeface="Times New Roman" panose="02020603050405020304" pitchFamily="18" charset="0"/>
                            </a:rPr>
                          </m:ctrlPr>
                        </m:dPr>
                        <m:e>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𝒩</m:t>
                              </m:r>
                            </m:e>
                            <m:sub>
                              <m:r>
                                <a:rPr lang="en-US" sz="2400" i="1">
                                  <a:latin typeface="Cambria Math" panose="02040503050406030204" pitchFamily="18" charset="0"/>
                                  <a:cs typeface="Times New Roman" panose="02020603050405020304" pitchFamily="18" charset="0"/>
                                </a:rPr>
                                <m:t>𝑚</m:t>
                              </m:r>
                            </m:sub>
                          </m:sSub>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b="1" i="1">
                                  <a:latin typeface="Cambria Math" panose="02040503050406030204" pitchFamily="18" charset="0"/>
                                  <a:cs typeface="Times New Roman" panose="02020603050405020304" pitchFamily="18" charset="0"/>
                                </a:rPr>
                                <m:t>𝒑</m:t>
                              </m:r>
                            </m:e>
                            <m:sub>
                              <m:r>
                                <a:rPr lang="en-US" sz="2400" i="1">
                                  <a:latin typeface="Cambria Math" panose="02040503050406030204" pitchFamily="18" charset="0"/>
                                  <a:cs typeface="Times New Roman" panose="02020603050405020304" pitchFamily="18" charset="0"/>
                                </a:rPr>
                                <m:t>𝑚</m:t>
                              </m:r>
                            </m:sub>
                          </m:sSub>
                        </m:e>
                      </m:d>
                    </m:oMath>
                  </m:oMathPara>
                </a14:m>
                <a:endParaRPr lang="en-US" sz="2400" b="0" dirty="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F6E090B-470D-6398-EE7B-896450671D5D}"/>
                  </a:ext>
                </a:extLst>
              </p:cNvPr>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r="-1226"/>
                </a:stretch>
              </a:blipFill>
            </p:spPr>
            <p:txBody>
              <a:bodyPr/>
              <a:lstStyle/>
              <a:p>
                <a:r>
                  <a:rPr lang="en-US">
                    <a:noFill/>
                  </a:rPr>
                  <a:t> </a:t>
                </a:r>
              </a:p>
            </p:txBody>
          </p:sp>
        </mc:Fallback>
      </mc:AlternateContent>
    </p:spTree>
    <p:extLst>
      <p:ext uri="{BB962C8B-B14F-4D97-AF65-F5344CB8AC3E}">
        <p14:creationId xmlns:p14="http://schemas.microsoft.com/office/powerpoint/2010/main" val="3945016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6C043-D2FE-00D1-CCB6-D920DDB900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A044D6-BC75-CE46-2485-59C1BB84775E}"/>
              </a:ext>
            </a:extLst>
          </p:cNvPr>
          <p:cNvSpPr>
            <a:spLocks noGrp="1"/>
          </p:cNvSpPr>
          <p:nvPr>
            <p:ph type="title"/>
          </p:nvPr>
        </p:nvSpPr>
        <p:spPr/>
        <p:txBody>
          <a:bodyPr>
            <a:normAutofit fontScale="90000"/>
          </a:bodyPr>
          <a:lstStyle/>
          <a:p>
            <a:r>
              <a:rPr lang="en-US" sz="3600" dirty="0">
                <a:latin typeface="Aptos" panose="020B0004020202020204" pitchFamily="34" charset="0"/>
                <a:cs typeface="Times New Roman" panose="02020603050405020304" pitchFamily="18" charset="0"/>
              </a:rPr>
              <a:t>Case Study: Measuring Altruism in Development Context</a:t>
            </a:r>
          </a:p>
        </p:txBody>
      </p:sp>
      <p:sp>
        <p:nvSpPr>
          <p:cNvPr id="6" name="Picture Placeholder 5">
            <a:extLst>
              <a:ext uri="{FF2B5EF4-FFF2-40B4-BE49-F238E27FC236}">
                <a16:creationId xmlns:a16="http://schemas.microsoft.com/office/drawing/2014/main" id="{40A076A8-551F-532B-36C5-0D5596B0C5DE}"/>
              </a:ext>
            </a:extLst>
          </p:cNvPr>
          <p:cNvSpPr>
            <a:spLocks noGrp="1"/>
          </p:cNvSpPr>
          <p:nvPr>
            <p:ph type="pic" idx="1"/>
          </p:nvPr>
        </p:nvSpPr>
        <p:spPr/>
        <p:txBody>
          <a:bodyPr/>
          <a:lstStyle/>
          <a:p>
            <a:endParaRPr lang="en-US" dirty="0"/>
          </a:p>
        </p:txBody>
      </p:sp>
      <p:sp>
        <p:nvSpPr>
          <p:cNvPr id="5" name="Content Placeholder 2">
            <a:extLst>
              <a:ext uri="{FF2B5EF4-FFF2-40B4-BE49-F238E27FC236}">
                <a16:creationId xmlns:a16="http://schemas.microsoft.com/office/drawing/2014/main" id="{22E04C34-E77B-B437-98EE-9288AD356196}"/>
              </a:ext>
            </a:extLst>
          </p:cNvPr>
          <p:cNvSpPr txBox="1">
            <a:spLocks/>
          </p:cNvSpPr>
          <p:nvPr/>
        </p:nvSpPr>
        <p:spPr>
          <a:xfrm>
            <a:off x="876300" y="929575"/>
            <a:ext cx="10439400" cy="215434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None/>
            </a:pPr>
            <a:endParaRPr lang="en-US" sz="2400" dirty="0">
              <a:cs typeface="Times New Roman" panose="02020603050405020304" pitchFamily="18" charset="0"/>
            </a:endParaRPr>
          </a:p>
        </p:txBody>
      </p:sp>
      <p:sp>
        <p:nvSpPr>
          <p:cNvPr id="3" name="Title 1">
            <a:extLst>
              <a:ext uri="{FF2B5EF4-FFF2-40B4-BE49-F238E27FC236}">
                <a16:creationId xmlns:a16="http://schemas.microsoft.com/office/drawing/2014/main" id="{BECA02DF-A99E-568A-E3B1-9DE4AA249317}"/>
              </a:ext>
            </a:extLst>
          </p:cNvPr>
          <p:cNvSpPr txBox="1">
            <a:spLocks/>
          </p:cNvSpPr>
          <p:nvPr/>
        </p:nvSpPr>
        <p:spPr>
          <a:xfrm>
            <a:off x="597074" y="3116580"/>
            <a:ext cx="7269480" cy="624840"/>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dirty="0">
                <a:solidFill>
                  <a:schemeClr val="accent2">
                    <a:lumMod val="75000"/>
                  </a:schemeClr>
                </a:solidFill>
                <a:cs typeface="Times New Roman" panose="02020603050405020304" pitchFamily="18" charset="0"/>
              </a:rPr>
              <a:t>This time: Health Systems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6FC8C699-D8D4-AE70-37CB-E2FFA6874A31}"/>
                  </a:ext>
                </a:extLst>
              </p:cNvPr>
              <p:cNvSpPr txBox="1">
                <a:spLocks/>
              </p:cNvSpPr>
              <p:nvPr/>
            </p:nvSpPr>
            <p:spPr>
              <a:xfrm>
                <a:off x="609600" y="3774077"/>
                <a:ext cx="10439400" cy="1661225"/>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400" dirty="0">
                    <a:cs typeface="Times New Roman" panose="02020603050405020304" pitchFamily="18" charset="0"/>
                  </a:rPr>
                  <a:t>Bringing supply + demand together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a:t>
                </a:r>
                <a:r>
                  <a:rPr lang="en-US" sz="2400" b="1" dirty="0">
                    <a:cs typeface="Times New Roman" panose="02020603050405020304" pitchFamily="18" charset="0"/>
                  </a:rPr>
                  <a:t>competitive equilibria!</a:t>
                </a:r>
                <a:endParaRPr lang="en-US" sz="2400" dirty="0">
                  <a:cs typeface="Times New Roman" panose="02020603050405020304" pitchFamily="18" charset="0"/>
                </a:endParaRPr>
              </a:p>
              <a:p>
                <a:r>
                  <a:rPr lang="en-US" sz="2400" dirty="0">
                    <a:cs typeface="Times New Roman" panose="02020603050405020304" pitchFamily="18" charset="0"/>
                  </a:rPr>
                  <a:t>Focus on competition and markets</a:t>
                </a:r>
              </a:p>
              <a:p>
                <a:r>
                  <a:rPr lang="en-US" sz="2400" dirty="0">
                    <a:cs typeface="Times New Roman" panose="02020603050405020304" pitchFamily="18" charset="0"/>
                  </a:rPr>
                  <a:t>Structural estimation! </a:t>
                </a:r>
              </a:p>
            </p:txBody>
          </p:sp>
        </mc:Choice>
        <mc:Fallback xmlns="">
          <p:sp>
            <p:nvSpPr>
              <p:cNvPr id="4" name="Content Placeholder 2">
                <a:extLst>
                  <a:ext uri="{FF2B5EF4-FFF2-40B4-BE49-F238E27FC236}">
                    <a16:creationId xmlns:a16="http://schemas.microsoft.com/office/drawing/2014/main" id="{503F776D-A7DB-4AED-9B16-D81631B561AC}"/>
                  </a:ext>
                </a:extLst>
              </p:cNvPr>
              <p:cNvSpPr txBox="1">
                <a:spLocks noRot="1" noChangeAspect="1" noMove="1" noResize="1" noEditPoints="1" noAdjustHandles="1" noChangeArrowheads="1" noChangeShapeType="1" noTextEdit="1"/>
              </p:cNvSpPr>
              <p:nvPr/>
            </p:nvSpPr>
            <p:spPr>
              <a:xfrm>
                <a:off x="609600" y="3774077"/>
                <a:ext cx="10439400" cy="1661225"/>
              </a:xfrm>
              <a:prstGeom prst="rect">
                <a:avLst/>
              </a:prstGeom>
              <a:blipFill>
                <a:blip r:embed="rId2"/>
                <a:stretch>
                  <a:fillRect l="-409" t="-4029" b="-1099"/>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4D4B6B6-2DD4-49DD-6CC8-2120CC6E959C}"/>
              </a:ext>
            </a:extLst>
          </p:cNvPr>
          <p:cNvPicPr>
            <a:picLocks noChangeAspect="1"/>
          </p:cNvPicPr>
          <p:nvPr/>
        </p:nvPicPr>
        <p:blipFill>
          <a:blip r:embed="rId3"/>
          <a:stretch>
            <a:fillRect/>
          </a:stretch>
        </p:blipFill>
        <p:spPr>
          <a:xfrm>
            <a:off x="0" y="52322"/>
            <a:ext cx="10288413" cy="5076601"/>
          </a:xfrm>
          <a:prstGeom prst="rect">
            <a:avLst/>
          </a:prstGeom>
        </p:spPr>
      </p:pic>
    </p:spTree>
    <p:extLst>
      <p:ext uri="{BB962C8B-B14F-4D97-AF65-F5344CB8AC3E}">
        <p14:creationId xmlns:p14="http://schemas.microsoft.com/office/powerpoint/2010/main" val="3198181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BE38A-0591-25C7-4E39-91D2ED63F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858056-CB8D-6280-D2EF-08676F1F4A89}"/>
              </a:ext>
            </a:extLst>
          </p:cNvPr>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First stage: MCO/hospital bargaining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2BC112-5D68-75A3-5303-A6DAA4E54DB2}"/>
                  </a:ext>
                </a:extLst>
              </p:cNvPr>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Note that there are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𝑀</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𝑆</m:t>
                    </m:r>
                  </m:oMath>
                </a14:m>
                <a:r>
                  <a:rPr lang="en-US" sz="2400" b="0" dirty="0">
                    <a:cs typeface="Times New Roman" panose="02020603050405020304" pitchFamily="18" charset="0"/>
                  </a:rPr>
                  <a:t> contracts to deal with!</a:t>
                </a:r>
              </a:p>
              <a:p>
                <a:r>
                  <a:rPr lang="en-US" sz="2400" dirty="0">
                    <a:cs typeface="Times New Roman" panose="02020603050405020304" pitchFamily="18" charset="0"/>
                  </a:rPr>
                  <a:t>Assume prices for each contract are Nash bargaining solutions conditional on all other prices</a:t>
                </a:r>
              </a:p>
              <a:p>
                <a:pPr lvl="1"/>
                <a:r>
                  <a:rPr lang="en-US" sz="2200" b="0" dirty="0">
                    <a:cs typeface="Times New Roman" panose="02020603050405020304" pitchFamily="18" charset="0"/>
                  </a:rPr>
                  <a:t>“Essentially, [this] solution nests a Nash bargaining solution (an axiomatic cooperative game theory concept) within a Nash equilibrium (of a non-cooperative game) without a complete non-cooperative structure.”</a:t>
                </a:r>
              </a:p>
              <a:p>
                <a:r>
                  <a:rPr lang="en-US" sz="2400" dirty="0">
                    <a:cs typeface="Times New Roman" panose="02020603050405020304" pitchFamily="18" charset="0"/>
                  </a:rPr>
                  <a:t>MCO valuations are given by </a:t>
                </a:r>
                <a:r>
                  <a:rPr lang="en-US" sz="2400" i="1" dirty="0">
                    <a:cs typeface="Times New Roman" panose="02020603050405020304" pitchFamily="18" charset="0"/>
                  </a:rPr>
                  <a:t>ex-ante </a:t>
                </a:r>
                <a:r>
                  <a:rPr lang="en-US" sz="2400" dirty="0">
                    <a:cs typeface="Times New Roman" panose="02020603050405020304" pitchFamily="18" charset="0"/>
                  </a:rPr>
                  <a:t>expected costs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𝑇</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𝐶</m:t>
                        </m:r>
                      </m:e>
                      <m:sub>
                        <m:r>
                          <a:rPr lang="en-US" sz="2400" b="0" i="1" smtClean="0">
                            <a:latin typeface="Cambria Math" panose="02040503050406030204" pitchFamily="18" charset="0"/>
                            <a:cs typeface="Times New Roman" panose="02020603050405020304" pitchFamily="18" charset="0"/>
                          </a:rPr>
                          <m:t>𝑚</m:t>
                        </m:r>
                      </m:sub>
                    </m:sSub>
                  </m:oMath>
                </a14:m>
                <a:r>
                  <a:rPr lang="en-US" sz="2400" b="0" dirty="0">
                    <a:cs typeface="Times New Roman" panose="02020603050405020304" pitchFamily="18" charset="0"/>
                  </a:rPr>
                  <a:t>: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𝑉</m:t>
                          </m:r>
                        </m:e>
                        <m:sub>
                          <m:r>
                            <a:rPr lang="en-US" sz="2400" b="0" i="1" smtClean="0">
                              <a:latin typeface="Cambria Math" panose="02040503050406030204" pitchFamily="18" charset="0"/>
                              <a:cs typeface="Times New Roman" panose="02020603050405020304" pitchFamily="18" charset="0"/>
                            </a:rPr>
                            <m:t>𝑚</m:t>
                          </m:r>
                        </m:sub>
                      </m:sSub>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𝒩</m:t>
                              </m:r>
                            </m:e>
                            <m:sub>
                              <m:r>
                                <a:rPr lang="en-US" sz="2400" b="0" i="1" smtClean="0">
                                  <a:latin typeface="Cambria Math" panose="02040503050406030204" pitchFamily="18" charset="0"/>
                                  <a:cs typeface="Times New Roman" panose="02020603050405020304" pitchFamily="18" charset="0"/>
                                </a:rPr>
                                <m:t>𝑚</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1" i="1" smtClean="0">
                                  <a:latin typeface="Cambria Math" panose="02040503050406030204" pitchFamily="18" charset="0"/>
                                  <a:cs typeface="Times New Roman" panose="02020603050405020304" pitchFamily="18" charset="0"/>
                                </a:rPr>
                                <m:t>𝒑</m:t>
                              </m:r>
                            </m:e>
                            <m:sub>
                              <m:r>
                                <a:rPr lang="en-US" sz="2400" b="0" i="1" smtClean="0">
                                  <a:latin typeface="Cambria Math" panose="02040503050406030204" pitchFamily="18" charset="0"/>
                                  <a:cs typeface="Times New Roman" panose="02020603050405020304" pitchFamily="18" charset="0"/>
                                </a:rPr>
                                <m:t>𝑚</m:t>
                              </m:r>
                            </m:sub>
                          </m:sSub>
                        </m:e>
                      </m:d>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𝜏</m:t>
                          </m:r>
                        </m:num>
                        <m:den>
                          <m:r>
                            <a:rPr lang="en-US" sz="2400" b="0" i="1" smtClean="0">
                              <a:latin typeface="Cambria Math" panose="02040503050406030204" pitchFamily="18" charset="0"/>
                              <a:cs typeface="Times New Roman" panose="02020603050405020304" pitchFamily="18" charset="0"/>
                            </a:rPr>
                            <m:t>𝛼</m:t>
                          </m:r>
                        </m:den>
                      </m:f>
                      <m:nary>
                        <m:naryPr>
                          <m:chr m:val="∑"/>
                          <m:supHide m:val="on"/>
                          <m:ctrlPr>
                            <a:rPr lang="en-US" sz="2400" b="0" i="1" smtClean="0">
                              <a:latin typeface="Cambria Math" panose="02040503050406030204" pitchFamily="18" charset="0"/>
                              <a:cs typeface="Times New Roman" panose="02020603050405020304" pitchFamily="18" charset="0"/>
                            </a:rPr>
                          </m:ctrlPr>
                        </m:naryPr>
                        <m:sub>
                          <m:r>
                            <a:rPr lang="en-US" sz="2400" b="0" i="1" smtClean="0">
                              <a:latin typeface="Cambria Math" panose="02040503050406030204" pitchFamily="18" charset="0"/>
                              <a:cs typeface="Times New Roman" panose="02020603050405020304" pitchFamily="18" charset="0"/>
                            </a:rPr>
                            <m:t>𝑖</m:t>
                          </m:r>
                        </m:sub>
                        <m:sup/>
                        <m:e>
                          <m:r>
                            <a:rPr lang="en-US" sz="2400" b="0" i="1" smtClean="0">
                              <a:latin typeface="Cambria Math" panose="02040503050406030204" pitchFamily="18" charset="0"/>
                              <a:cs typeface="Times New Roman" panose="02020603050405020304" pitchFamily="18" charset="0"/>
                            </a:rPr>
                            <m:t>𝕀</m:t>
                          </m:r>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𝑚</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m:t>
                              </m:r>
                            </m:e>
                          </m:d>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𝑊</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𝒩</m:t>
                              </m:r>
                            </m:e>
                            <m:sub>
                              <m:r>
                                <a:rPr lang="en-US" sz="2400" b="0" i="1" smtClean="0">
                                  <a:latin typeface="Cambria Math" panose="02040503050406030204" pitchFamily="18" charset="0"/>
                                  <a:cs typeface="Times New Roman" panose="02020603050405020304" pitchFamily="18" charset="0"/>
                                </a:rPr>
                                <m:t>𝑚</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𝑖</m:t>
                                  </m:r>
                                </m:e>
                              </m:d>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1" i="1" smtClean="0">
                                  <a:latin typeface="Cambria Math" panose="02040503050406030204" pitchFamily="18" charset="0"/>
                                  <a:cs typeface="Times New Roman" panose="02020603050405020304" pitchFamily="18" charset="0"/>
                                </a:rPr>
                                <m:t>𝒑</m:t>
                              </m:r>
                            </m:e>
                            <m:sub>
                              <m:r>
                                <a:rPr lang="en-US" sz="2400" b="0" i="1" smtClean="0">
                                  <a:latin typeface="Cambria Math" panose="02040503050406030204" pitchFamily="18" charset="0"/>
                                  <a:cs typeface="Times New Roman" panose="02020603050405020304" pitchFamily="18" charset="0"/>
                                </a:rPr>
                                <m:t>𝑚</m:t>
                              </m:r>
                            </m:sub>
                          </m:sSub>
                        </m:e>
                      </m:nary>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𝑇</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𝐶</m:t>
                          </m:r>
                        </m:e>
                        <m:sub>
                          <m:r>
                            <a:rPr lang="en-US" sz="2400" b="0" i="1" smtClean="0">
                              <a:latin typeface="Cambria Math" panose="02040503050406030204" pitchFamily="18" charset="0"/>
                              <a:cs typeface="Times New Roman" panose="02020603050405020304" pitchFamily="18" charset="0"/>
                            </a:rPr>
                            <m:t>𝑚</m:t>
                          </m:r>
                        </m:sub>
                      </m:sSub>
                      <m:d>
                        <m:dPr>
                          <m:ctrlPr>
                            <a:rPr lang="en-US" sz="2400" i="1">
                              <a:latin typeface="Cambria Math" panose="02040503050406030204" pitchFamily="18" charset="0"/>
                              <a:cs typeface="Times New Roman" panose="02020603050405020304" pitchFamily="18" charset="0"/>
                            </a:rPr>
                          </m:ctrlPr>
                        </m:dPr>
                        <m:e>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𝒩</m:t>
                              </m:r>
                            </m:e>
                            <m:sub>
                              <m:r>
                                <a:rPr lang="en-US" sz="2400" i="1">
                                  <a:latin typeface="Cambria Math" panose="02040503050406030204" pitchFamily="18" charset="0"/>
                                  <a:cs typeface="Times New Roman" panose="02020603050405020304" pitchFamily="18" charset="0"/>
                                </a:rPr>
                                <m:t>𝑚</m:t>
                              </m:r>
                            </m:sub>
                          </m:sSub>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b="1" i="1">
                                  <a:latin typeface="Cambria Math" panose="02040503050406030204" pitchFamily="18" charset="0"/>
                                  <a:cs typeface="Times New Roman" panose="02020603050405020304" pitchFamily="18" charset="0"/>
                                </a:rPr>
                                <m:t>𝒑</m:t>
                              </m:r>
                            </m:e>
                            <m:sub>
                              <m:r>
                                <a:rPr lang="en-US" sz="2400" i="1">
                                  <a:latin typeface="Cambria Math" panose="02040503050406030204" pitchFamily="18" charset="0"/>
                                  <a:cs typeface="Times New Roman" panose="02020603050405020304" pitchFamily="18" charset="0"/>
                                </a:rPr>
                                <m:t>𝑚</m:t>
                              </m:r>
                            </m:sub>
                          </m:sSub>
                        </m:e>
                      </m:d>
                    </m:oMath>
                  </m:oMathPara>
                </a14:m>
                <a:endParaRPr lang="en-US" sz="2400" b="0" dirty="0">
                  <a:cs typeface="Times New Roman" panose="02020603050405020304" pitchFamily="18" charset="0"/>
                </a:endParaRPr>
              </a:p>
              <a:p>
                <a:r>
                  <a:rPr lang="en-US" sz="2400" b="0" dirty="0">
                    <a:cs typeface="Times New Roman" panose="02020603050405020304" pitchFamily="18" charset="0"/>
                  </a:rPr>
                  <a:t>Hospital systems expect returns to a given MCO contract as: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𝜋</m:t>
                          </m:r>
                        </m:e>
                        <m:sub>
                          <m:r>
                            <a:rPr lang="en-US" sz="2400" b="0" i="1" smtClean="0">
                              <a:latin typeface="Cambria Math" panose="02040503050406030204" pitchFamily="18" charset="0"/>
                              <a:cs typeface="Times New Roman" panose="02020603050405020304" pitchFamily="18" charset="0"/>
                            </a:rPr>
                            <m:t>𝑠</m:t>
                          </m:r>
                        </m:sub>
                      </m:sSub>
                      <m:d>
                        <m:dPr>
                          <m:ctrlPr>
                            <a:rPr lang="en-US" sz="2400" i="1">
                              <a:latin typeface="Cambria Math" panose="02040503050406030204" pitchFamily="18" charset="0"/>
                              <a:cs typeface="Times New Roman" panose="02020603050405020304" pitchFamily="18" charset="0"/>
                            </a:rPr>
                          </m:ctrlPr>
                        </m:dPr>
                        <m:e>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ℳ</m:t>
                              </m:r>
                            </m:e>
                            <m:sub>
                              <m:r>
                                <a:rPr lang="en-US" sz="2400" i="1">
                                  <a:latin typeface="Cambria Math" panose="02040503050406030204" pitchFamily="18" charset="0"/>
                                  <a:cs typeface="Times New Roman" panose="02020603050405020304" pitchFamily="18" charset="0"/>
                                </a:rPr>
                                <m:t>𝑠</m:t>
                              </m:r>
                            </m:sub>
                          </m:sSub>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d>
                                <m:dPr>
                                  <m:begChr m:val="{"/>
                                  <m:endChr m:val="}"/>
                                  <m:ctrlPr>
                                    <a:rPr lang="en-US" sz="2400" i="1">
                                      <a:latin typeface="Cambria Math" panose="02040503050406030204" pitchFamily="18" charset="0"/>
                                      <a:cs typeface="Times New Roman" panose="02020603050405020304" pitchFamily="18" charset="0"/>
                                    </a:rPr>
                                  </m:ctrlPr>
                                </m:dPr>
                                <m:e>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cs typeface="Times New Roman" panose="02020603050405020304" pitchFamily="18" charset="0"/>
                                        </a:rPr>
                                        <m:t>𝑚</m:t>
                                      </m:r>
                                    </m:sub>
                                  </m:sSub>
                                </m:e>
                              </m:d>
                            </m:e>
                            <m:sub>
                              <m:r>
                                <a:rPr lang="en-US" sz="2400" i="1">
                                  <a:latin typeface="Cambria Math" panose="02040503050406030204" pitchFamily="18" charset="0"/>
                                  <a:cs typeface="Times New Roman" panose="02020603050405020304" pitchFamily="18" charset="0"/>
                                </a:rPr>
                                <m:t>𝑚</m:t>
                              </m:r>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ℳ</m:t>
                              </m:r>
                            </m:sub>
                          </m:sSub>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d>
                                <m:dPr>
                                  <m:begChr m:val="{"/>
                                  <m:endChr m:val="}"/>
                                  <m:ctrlPr>
                                    <a:rPr lang="en-US" sz="2400" i="1">
                                      <a:latin typeface="Cambria Math" panose="02040503050406030204" pitchFamily="18" charset="0"/>
                                      <a:cs typeface="Times New Roman" panose="02020603050405020304" pitchFamily="18" charset="0"/>
                                    </a:rPr>
                                  </m:ctrlPr>
                                </m:dPr>
                                <m:e>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𝒩</m:t>
                                      </m:r>
                                    </m:e>
                                    <m:sub>
                                      <m:r>
                                        <a:rPr lang="en-US" sz="2400" i="1">
                                          <a:latin typeface="Cambria Math" panose="02040503050406030204" pitchFamily="18" charset="0"/>
                                          <a:cs typeface="Times New Roman" panose="02020603050405020304" pitchFamily="18" charset="0"/>
                                        </a:rPr>
                                        <m:t>𝑚</m:t>
                                      </m:r>
                                    </m:sub>
                                  </m:sSub>
                                </m:e>
                              </m:d>
                            </m:e>
                            <m:sub>
                              <m:r>
                                <a:rPr lang="en-US" sz="2400" i="1">
                                  <a:latin typeface="Cambria Math" panose="02040503050406030204" pitchFamily="18" charset="0"/>
                                  <a:cs typeface="Times New Roman" panose="02020603050405020304" pitchFamily="18" charset="0"/>
                                </a:rPr>
                                <m:t>𝑚</m:t>
                              </m:r>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ℳ</m:t>
                              </m:r>
                            </m:sub>
                          </m:sSub>
                        </m:e>
                      </m:d>
                      <m:r>
                        <a:rPr lang="en-US" sz="2400" b="0" i="1" smtClean="0">
                          <a:latin typeface="Cambria Math" panose="02040503050406030204" pitchFamily="18" charset="0"/>
                          <a:cs typeface="Times New Roman" panose="02020603050405020304" pitchFamily="18" charset="0"/>
                        </a:rPr>
                        <m:t>=</m:t>
                      </m:r>
                      <m:nary>
                        <m:naryPr>
                          <m:chr m:val="∑"/>
                          <m:supHide m:val="on"/>
                          <m:ctrlPr>
                            <a:rPr lang="en-US" sz="2400" b="0" i="1" smtClean="0">
                              <a:latin typeface="Cambria Math" panose="02040503050406030204" pitchFamily="18" charset="0"/>
                              <a:cs typeface="Times New Roman" panose="02020603050405020304" pitchFamily="18" charset="0"/>
                            </a:rPr>
                          </m:ctrlPr>
                        </m:naryPr>
                        <m:sub>
                          <m:r>
                            <a:rPr lang="en-US" sz="2400" b="0" i="1" smtClean="0">
                              <a:latin typeface="Cambria Math" panose="02040503050406030204" pitchFamily="18" charset="0"/>
                              <a:cs typeface="Times New Roman" panose="02020603050405020304" pitchFamily="18" charset="0"/>
                            </a:rPr>
                            <m:t>𝑚</m:t>
                          </m:r>
                        </m:sub>
                        <m:sup/>
                        <m:e>
                          <m:nary>
                            <m:naryPr>
                              <m:chr m:val="∑"/>
                              <m:supHide m:val="on"/>
                              <m:ctrlPr>
                                <a:rPr lang="en-US" sz="2400" b="0" i="1" smtClean="0">
                                  <a:latin typeface="Cambria Math" panose="02040503050406030204" pitchFamily="18" charset="0"/>
                                  <a:cs typeface="Times New Roman" panose="02020603050405020304" pitchFamily="18" charset="0"/>
                                </a:rPr>
                              </m:ctrlPr>
                            </m:naryPr>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𝒥</m:t>
                                  </m:r>
                                </m:e>
                                <m:sub>
                                  <m:r>
                                    <a:rPr lang="en-US" sz="2400" b="0" i="1" smtClean="0">
                                      <a:latin typeface="Cambria Math" panose="02040503050406030204" pitchFamily="18" charset="0"/>
                                      <a:cs typeface="Times New Roman" panose="02020603050405020304" pitchFamily="18" charset="0"/>
                                    </a:rPr>
                                    <m:t>𝑠</m:t>
                                  </m:r>
                                </m:sub>
                              </m:sSub>
                            </m:sub>
                            <m:sup/>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𝑞</m:t>
                                  </m:r>
                                </m:e>
                                <m:sub>
                                  <m:r>
                                    <a:rPr lang="en-US" sz="2400" b="0" i="1" smtClean="0">
                                      <a:latin typeface="Cambria Math" panose="02040503050406030204" pitchFamily="18" charset="0"/>
                                      <a:cs typeface="Times New Roman" panose="02020603050405020304" pitchFamily="18" charset="0"/>
                                    </a:rPr>
                                    <m:t>𝑚𝑗</m:t>
                                  </m:r>
                                </m:sub>
                              </m:sSub>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𝒩</m:t>
                                      </m:r>
                                    </m:e>
                                    <m:sub>
                                      <m:r>
                                        <a:rPr lang="en-US" sz="2400" b="0" i="1" smtClean="0">
                                          <a:latin typeface="Cambria Math" panose="02040503050406030204" pitchFamily="18" charset="0"/>
                                          <a:cs typeface="Times New Roman" panose="02020603050405020304" pitchFamily="18" charset="0"/>
                                        </a:rPr>
                                        <m:t>𝑚</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𝑝</m:t>
                                      </m:r>
                                    </m:e>
                                    <m:sub>
                                      <m:r>
                                        <a:rPr lang="en-US" sz="2400" b="0" i="1" smtClean="0">
                                          <a:latin typeface="Cambria Math" panose="02040503050406030204" pitchFamily="18" charset="0"/>
                                          <a:cs typeface="Times New Roman" panose="02020603050405020304" pitchFamily="18" charset="0"/>
                                        </a:rPr>
                                        <m:t>𝑚</m:t>
                                      </m:r>
                                    </m:sub>
                                  </m:sSub>
                                </m:e>
                              </m:d>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𝑝</m:t>
                                  </m:r>
                                </m:e>
                                <m:sub>
                                  <m:r>
                                    <a:rPr lang="en-US" sz="2400" b="0" i="1" smtClean="0">
                                      <a:latin typeface="Cambria Math" panose="02040503050406030204" pitchFamily="18" charset="0"/>
                                      <a:cs typeface="Times New Roman" panose="02020603050405020304" pitchFamily="18" charset="0"/>
                                    </a:rPr>
                                    <m:t>𝑚𝑗</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𝑐</m:t>
                                  </m:r>
                                </m:e>
                                <m:sub>
                                  <m:r>
                                    <a:rPr lang="en-US" sz="2400" b="0" i="1" smtClean="0">
                                      <a:latin typeface="Cambria Math" panose="02040503050406030204" pitchFamily="18" charset="0"/>
                                      <a:cs typeface="Times New Roman" panose="02020603050405020304" pitchFamily="18" charset="0"/>
                                    </a:rPr>
                                    <m:t>𝑚𝑗</m:t>
                                  </m:r>
                                </m:sub>
                              </m:sSub>
                              <m:r>
                                <a:rPr lang="en-US" sz="2400" b="0" i="1" smtClean="0">
                                  <a:latin typeface="Cambria Math" panose="02040503050406030204" pitchFamily="18" charset="0"/>
                                  <a:cs typeface="Times New Roman" panose="02020603050405020304" pitchFamily="18" charset="0"/>
                                </a:rPr>
                                <m:t>]</m:t>
                              </m:r>
                            </m:e>
                          </m:nary>
                        </m:e>
                      </m:nary>
                    </m:oMath>
                  </m:oMathPara>
                </a14:m>
                <a:endParaRPr lang="en-US" sz="2400" b="0" dirty="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CA2BC112-5D68-75A3-5303-A6DAA4E54DB2}"/>
                  </a:ext>
                </a:extLst>
              </p:cNvPr>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r="-1226" b="-356"/>
                </a:stretch>
              </a:blipFill>
            </p:spPr>
            <p:txBody>
              <a:bodyPr/>
              <a:lstStyle/>
              <a:p>
                <a:r>
                  <a:rPr lang="en-US">
                    <a:noFill/>
                  </a:rPr>
                  <a:t> </a:t>
                </a:r>
              </a:p>
            </p:txBody>
          </p:sp>
        </mc:Fallback>
      </mc:AlternateContent>
    </p:spTree>
    <p:extLst>
      <p:ext uri="{BB962C8B-B14F-4D97-AF65-F5344CB8AC3E}">
        <p14:creationId xmlns:p14="http://schemas.microsoft.com/office/powerpoint/2010/main" val="320835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4B860-2B2B-B8A7-688E-6492701609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120024-27FE-E831-A3C6-5F22C27C88A1}"/>
              </a:ext>
            </a:extLst>
          </p:cNvPr>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First stage: MCO/hospital bargaining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72785D-DD0C-1FB9-2660-5453973D7557}"/>
                  </a:ext>
                </a:extLst>
              </p:cNvPr>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We can now define the Nash bargaining problem for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𝑚</m:t>
                    </m:r>
                  </m:oMath>
                </a14:m>
                <a:r>
                  <a:rPr lang="en-US" sz="2400" b="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𝑠</m:t>
                    </m:r>
                  </m:oMath>
                </a14:m>
                <a:r>
                  <a:rPr lang="en-US" sz="2400" b="0" dirty="0">
                    <a:cs typeface="Times New Roman" panose="02020603050405020304" pitchFamily="18" charset="0"/>
                  </a:rPr>
                  <a:t> as “the exponentiated product of the net values from agreement”: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𝑁</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𝐵</m:t>
                          </m:r>
                        </m:e>
                        <m:sup>
                          <m:r>
                            <a:rPr lang="en-US" sz="2400" b="0" i="1" smtClean="0">
                              <a:latin typeface="Cambria Math" panose="02040503050406030204" pitchFamily="18" charset="0"/>
                              <a:cs typeface="Times New Roman" panose="02020603050405020304" pitchFamily="18" charset="0"/>
                            </a:rPr>
                            <m:t>𝑚</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𝑠</m:t>
                          </m:r>
                        </m:sup>
                      </m:sSup>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𝑝</m:t>
                              </m:r>
                            </m:e>
                            <m:sub>
                              <m:r>
                                <a:rPr lang="en-US" sz="2400" b="0" i="1" smtClean="0">
                                  <a:latin typeface="Cambria Math" panose="02040503050406030204" pitchFamily="18" charset="0"/>
                                  <a:cs typeface="Times New Roman" panose="02020603050405020304" pitchFamily="18" charset="0"/>
                                </a:rPr>
                                <m:t>𝑚𝑗</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𝑆</m:t>
                              </m:r>
                              <m:r>
                                <a:rPr lang="en-US" sz="2400" b="0" i="1" smtClean="0">
                                  <a:latin typeface="Cambria Math" panose="02040503050406030204" pitchFamily="18" charset="0"/>
                                  <a:cs typeface="Times New Roman" panose="02020603050405020304" pitchFamily="18" charset="0"/>
                                </a:rPr>
                                <m:t> </m:t>
                              </m:r>
                            </m:sub>
                          </m:sSub>
                        </m:e>
                        <m:e>
                          <m:r>
                            <a:rPr lang="en-US" sz="2400" b="1" i="1" smtClean="0">
                              <a:latin typeface="Cambria Math" panose="02040503050406030204" pitchFamily="18" charset="0"/>
                              <a:cs typeface="Times New Roman" panose="02020603050405020304" pitchFamily="18" charset="0"/>
                            </a:rPr>
                            <m:t>𝒑</m:t>
                          </m:r>
                        </m:e>
                      </m:d>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d>
                            <m:dPr>
                              <m:ctrlPr>
                                <a:rPr lang="en-US" sz="2400" b="0" i="1" smtClean="0">
                                  <a:latin typeface="Cambria Math" panose="02040503050406030204" pitchFamily="18" charset="0"/>
                                  <a:cs typeface="Times New Roman" panose="02020603050405020304" pitchFamily="18" charset="0"/>
                                </a:rPr>
                              </m:ctrlPr>
                            </m:dPr>
                            <m:e>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𝑉</m:t>
                                  </m:r>
                                </m:e>
                                <m:sub>
                                  <m:r>
                                    <a:rPr lang="en-US" sz="2400" i="1">
                                      <a:latin typeface="Cambria Math" panose="02040503050406030204" pitchFamily="18" charset="0"/>
                                      <a:cs typeface="Times New Roman" panose="02020603050405020304" pitchFamily="18" charset="0"/>
                                    </a:rPr>
                                    <m:t>𝑚</m:t>
                                  </m:r>
                                </m:sub>
                              </m:sSub>
                              <m:d>
                                <m:dPr>
                                  <m:ctrlPr>
                                    <a:rPr lang="en-US" sz="2400" i="1">
                                      <a:latin typeface="Cambria Math" panose="02040503050406030204" pitchFamily="18" charset="0"/>
                                      <a:cs typeface="Times New Roman" panose="02020603050405020304" pitchFamily="18" charset="0"/>
                                    </a:rPr>
                                  </m:ctrlPr>
                                </m:dPr>
                                <m:e>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𝒩</m:t>
                                      </m:r>
                                    </m:e>
                                    <m:sub>
                                      <m:r>
                                        <a:rPr lang="en-US" sz="2400" i="1">
                                          <a:latin typeface="Cambria Math" panose="02040503050406030204" pitchFamily="18" charset="0"/>
                                          <a:cs typeface="Times New Roman" panose="02020603050405020304" pitchFamily="18" charset="0"/>
                                        </a:rPr>
                                        <m:t>𝑚</m:t>
                                      </m:r>
                                    </m:sub>
                                  </m:sSub>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b="1" i="1">
                                          <a:latin typeface="Cambria Math" panose="02040503050406030204" pitchFamily="18" charset="0"/>
                                          <a:cs typeface="Times New Roman" panose="02020603050405020304" pitchFamily="18" charset="0"/>
                                        </a:rPr>
                                        <m:t>𝒑</m:t>
                                      </m:r>
                                    </m:e>
                                    <m:sub>
                                      <m:r>
                                        <a:rPr lang="en-US" sz="2400" i="1">
                                          <a:latin typeface="Cambria Math" panose="02040503050406030204" pitchFamily="18" charset="0"/>
                                          <a:cs typeface="Times New Roman" panose="02020603050405020304" pitchFamily="18" charset="0"/>
                                        </a:rPr>
                                        <m:t>𝑚</m:t>
                                      </m:r>
                                    </m:sub>
                                  </m:sSub>
                                </m:e>
                              </m:d>
                              <m:r>
                                <m:rPr>
                                  <m:nor/>
                                </m:rPr>
                                <a:rPr lang="en-CA" sz="2400" dirty="0"/>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𝑉</m:t>
                                  </m:r>
                                </m:e>
                                <m:sub>
                                  <m:r>
                                    <a:rPr lang="en-US" sz="2400" i="1">
                                      <a:latin typeface="Cambria Math" panose="02040503050406030204" pitchFamily="18" charset="0"/>
                                      <a:cs typeface="Times New Roman" panose="02020603050405020304" pitchFamily="18" charset="0"/>
                                    </a:rPr>
                                    <m:t>𝑚</m:t>
                                  </m:r>
                                </m:sub>
                              </m:sSub>
                              <m:d>
                                <m:dPr>
                                  <m:ctrlPr>
                                    <a:rPr lang="en-US" sz="2400" i="1">
                                      <a:latin typeface="Cambria Math" panose="02040503050406030204" pitchFamily="18" charset="0"/>
                                      <a:cs typeface="Times New Roman" panose="02020603050405020304" pitchFamily="18" charset="0"/>
                                    </a:rPr>
                                  </m:ctrlPr>
                                </m:dPr>
                                <m:e>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𝒩</m:t>
                                      </m:r>
                                    </m:e>
                                    <m:sub>
                                      <m:r>
                                        <a:rPr lang="en-US" sz="2400" i="1">
                                          <a:latin typeface="Cambria Math" panose="02040503050406030204" pitchFamily="18" charset="0"/>
                                          <a:cs typeface="Times New Roman" panose="02020603050405020304" pitchFamily="18" charset="0"/>
                                        </a:rPr>
                                        <m:t>𝑚</m:t>
                                      </m:r>
                                    </m:sub>
                                  </m:sSub>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𝒥</m:t>
                                      </m:r>
                                    </m:e>
                                    <m:sub>
                                      <m:r>
                                        <a:rPr lang="en-US" sz="2400" i="1">
                                          <a:latin typeface="Cambria Math" panose="02040503050406030204" pitchFamily="18" charset="0"/>
                                          <a:cs typeface="Times New Roman" panose="02020603050405020304" pitchFamily="18" charset="0"/>
                                        </a:rPr>
                                        <m:t>𝑠</m:t>
                                      </m:r>
                                    </m:sub>
                                  </m:sSub>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b="1" i="1">
                                          <a:latin typeface="Cambria Math" panose="02040503050406030204" pitchFamily="18" charset="0"/>
                                          <a:cs typeface="Times New Roman" panose="02020603050405020304" pitchFamily="18" charset="0"/>
                                        </a:rPr>
                                        <m:t>𝒑</m:t>
                                      </m:r>
                                    </m:e>
                                    <m:sub>
                                      <m:r>
                                        <a:rPr lang="en-US" sz="2400" i="1">
                                          <a:latin typeface="Cambria Math" panose="02040503050406030204" pitchFamily="18" charset="0"/>
                                          <a:cs typeface="Times New Roman" panose="02020603050405020304" pitchFamily="18" charset="0"/>
                                        </a:rPr>
                                        <m:t>𝑚</m:t>
                                      </m:r>
                                    </m:sub>
                                  </m:sSub>
                                </m:e>
                              </m:d>
                            </m:e>
                          </m:d>
                        </m:e>
                        <m:sub/>
                        <m:sup>
                          <m:sSub>
                            <m:sSubPr>
                              <m:ctrlPr>
                                <a:rPr lang="en-US" sz="2400" b="0" i="1" smtClean="0">
                                  <a:latin typeface="Cambria Math" panose="02040503050406030204" pitchFamily="18" charset="0"/>
                                  <a:cs typeface="Times New Roman" panose="02020603050405020304" pitchFamily="18" charset="0"/>
                                </a:rPr>
                              </m:ctrlPr>
                            </m:sSubPr>
                            <m:e>
                              <m:r>
                                <m:rPr>
                                  <m:sty m:val="p"/>
                                </m:rPr>
                                <a:rPr lang="en-US" sz="2400" b="0" i="0" smtClean="0">
                                  <a:latin typeface="Cambria Math" panose="02040503050406030204" pitchFamily="18" charset="0"/>
                                  <a:cs typeface="Times New Roman" panose="02020603050405020304" pitchFamily="18" charset="0"/>
                                </a:rPr>
                                <m:t>b</m:t>
                              </m:r>
                            </m:e>
                            <m:sub>
                              <m:r>
                                <m:rPr>
                                  <m:sty m:val="p"/>
                                </m:rPr>
                                <a:rPr lang="en-US" sz="2400" b="0" i="0" smtClean="0">
                                  <a:latin typeface="Cambria Math" panose="02040503050406030204" pitchFamily="18" charset="0"/>
                                  <a:cs typeface="Times New Roman" panose="02020603050405020304" pitchFamily="18" charset="0"/>
                                </a:rPr>
                                <m:t>m</m:t>
                              </m:r>
                              <m:r>
                                <a:rPr lang="en-US" sz="2400" b="0" i="0" smtClean="0">
                                  <a:latin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cs typeface="Times New Roman" panose="02020603050405020304" pitchFamily="18" charset="0"/>
                                </a:rPr>
                                <m:t>s</m:t>
                              </m:r>
                              <m:r>
                                <a:rPr lang="en-US" sz="2400" b="0" i="0" smtClean="0">
                                  <a:latin typeface="Cambria Math" panose="02040503050406030204" pitchFamily="18" charset="0"/>
                                  <a:cs typeface="Times New Roman" panose="02020603050405020304" pitchFamily="18" charset="0"/>
                                </a:rPr>
                                <m:t>)</m:t>
                              </m:r>
                            </m:sub>
                          </m:sSub>
                        </m:sup>
                      </m:sSubSup>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d>
                            <m:dPr>
                              <m:ctrlPr>
                                <a:rPr lang="en-US" sz="2400" b="0" i="1" smtClean="0">
                                  <a:latin typeface="Cambria Math" panose="02040503050406030204" pitchFamily="18" charset="0"/>
                                  <a:cs typeface="Times New Roman" panose="02020603050405020304" pitchFamily="18" charset="0"/>
                                </a:rPr>
                              </m:ctrlPr>
                            </m:dPr>
                            <m:e>
                              <m:nary>
                                <m:naryPr>
                                  <m:chr m:val="∑"/>
                                  <m:supHide m:val="on"/>
                                  <m:ctrlPr>
                                    <a:rPr lang="en-US" sz="2400" i="1">
                                      <a:latin typeface="Cambria Math" panose="02040503050406030204" pitchFamily="18" charset="0"/>
                                      <a:cs typeface="Times New Roman" panose="02020603050405020304" pitchFamily="18" charset="0"/>
                                    </a:rPr>
                                  </m:ctrlPr>
                                </m:naryPr>
                                <m:sub>
                                  <m:r>
                                    <a:rPr lang="en-US" sz="2400" i="1">
                                      <a:latin typeface="Cambria Math" panose="02040503050406030204" pitchFamily="18" charset="0"/>
                                      <a:cs typeface="Times New Roman" panose="02020603050405020304" pitchFamily="18" charset="0"/>
                                    </a:rPr>
                                    <m:t>𝑗</m:t>
                                  </m:r>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𝒥</m:t>
                                      </m:r>
                                    </m:e>
                                    <m:sub>
                                      <m:r>
                                        <a:rPr lang="en-US" sz="2400" i="1">
                                          <a:latin typeface="Cambria Math" panose="02040503050406030204" pitchFamily="18" charset="0"/>
                                          <a:cs typeface="Times New Roman" panose="02020603050405020304" pitchFamily="18" charset="0"/>
                                        </a:rPr>
                                        <m:t>𝑠</m:t>
                                      </m:r>
                                    </m:sub>
                                  </m:sSub>
                                </m:sub>
                                <m:sup/>
                                <m:e>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𝑞</m:t>
                                      </m:r>
                                    </m:e>
                                    <m:sub>
                                      <m:r>
                                        <a:rPr lang="en-US" sz="2400" i="1">
                                          <a:latin typeface="Cambria Math" panose="02040503050406030204" pitchFamily="18" charset="0"/>
                                          <a:cs typeface="Times New Roman" panose="02020603050405020304" pitchFamily="18" charset="0"/>
                                        </a:rPr>
                                        <m:t>𝑚𝑗</m:t>
                                      </m:r>
                                    </m:sub>
                                  </m:sSub>
                                  <m:d>
                                    <m:dPr>
                                      <m:ctrlPr>
                                        <a:rPr lang="en-US" sz="2400" i="1">
                                          <a:latin typeface="Cambria Math" panose="02040503050406030204" pitchFamily="18" charset="0"/>
                                          <a:cs typeface="Times New Roman" panose="02020603050405020304" pitchFamily="18" charset="0"/>
                                        </a:rPr>
                                      </m:ctrlPr>
                                    </m:dPr>
                                    <m:e>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𝒩</m:t>
                                          </m:r>
                                        </m:e>
                                        <m:sub>
                                          <m:r>
                                            <a:rPr lang="en-US" sz="2400" i="1">
                                              <a:latin typeface="Cambria Math" panose="02040503050406030204" pitchFamily="18" charset="0"/>
                                              <a:cs typeface="Times New Roman" panose="02020603050405020304" pitchFamily="18" charset="0"/>
                                            </a:rPr>
                                            <m:t>𝑚</m:t>
                                          </m:r>
                                        </m:sub>
                                      </m:sSub>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cs typeface="Times New Roman" panose="02020603050405020304" pitchFamily="18" charset="0"/>
                                            </a:rPr>
                                            <m:t>𝑚</m:t>
                                          </m:r>
                                        </m:sub>
                                      </m:sSub>
                                    </m:e>
                                  </m:d>
                                  <m:d>
                                    <m:dPr>
                                      <m:begChr m:val="["/>
                                      <m:endChr m:val="]"/>
                                      <m:ctrlPr>
                                        <a:rPr lang="en-US" sz="2400" i="1">
                                          <a:latin typeface="Cambria Math" panose="02040503050406030204" pitchFamily="18" charset="0"/>
                                          <a:cs typeface="Times New Roman" panose="02020603050405020304" pitchFamily="18" charset="0"/>
                                        </a:rPr>
                                      </m:ctrlPr>
                                    </m:dPr>
                                    <m:e>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cs typeface="Times New Roman" panose="02020603050405020304" pitchFamily="18" charset="0"/>
                                            </a:rPr>
                                            <m:t>𝑚𝑗</m:t>
                                          </m:r>
                                        </m:sub>
                                      </m:sSub>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𝑚</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𝑐</m:t>
                                          </m:r>
                                        </m:e>
                                        <m:sub>
                                          <m:r>
                                            <a:rPr lang="en-US" sz="2400" i="1">
                                              <a:latin typeface="Cambria Math" panose="02040503050406030204" pitchFamily="18" charset="0"/>
                                              <a:cs typeface="Times New Roman" panose="02020603050405020304" pitchFamily="18" charset="0"/>
                                            </a:rPr>
                                            <m:t>𝑚𝑗</m:t>
                                          </m:r>
                                        </m:sub>
                                      </m:sSub>
                                    </m:e>
                                  </m:d>
                                </m:e>
                              </m:nary>
                            </m:e>
                          </m:d>
                        </m:e>
                        <m:sup>
                          <m:sSub>
                            <m:sSubPr>
                              <m:ctrlPr>
                                <a:rPr lang="en-US" sz="2400" b="0" i="1" smtClean="0">
                                  <a:latin typeface="Cambria Math" panose="02040503050406030204" pitchFamily="18" charset="0"/>
                                  <a:cs typeface="Times New Roman" panose="02020603050405020304" pitchFamily="18" charset="0"/>
                                </a:rPr>
                              </m:ctrlPr>
                            </m:sSubPr>
                            <m:e>
                              <m:r>
                                <m:rPr>
                                  <m:sty m:val="p"/>
                                </m:rPr>
                                <a:rPr lang="en-US" sz="2400" b="0" i="0" smtClean="0">
                                  <a:latin typeface="Cambria Math" panose="02040503050406030204" pitchFamily="18" charset="0"/>
                                  <a:cs typeface="Times New Roman" panose="02020603050405020304" pitchFamily="18" charset="0"/>
                                </a:rPr>
                                <m:t>b</m:t>
                              </m:r>
                            </m:e>
                            <m:sub>
                              <m:r>
                                <m:rPr>
                                  <m:sty m:val="p"/>
                                </m:rPr>
                                <a:rPr lang="en-US" sz="2400" b="0" i="0" smtClean="0">
                                  <a:latin typeface="Cambria Math" panose="02040503050406030204" pitchFamily="18" charset="0"/>
                                  <a:cs typeface="Times New Roman" panose="02020603050405020304" pitchFamily="18" charset="0"/>
                                </a:rPr>
                                <m:t>s</m:t>
                              </m:r>
                              <m:r>
                                <a:rPr lang="en-US" sz="2400" b="0" i="0" smtClean="0">
                                  <a:latin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cs typeface="Times New Roman" panose="02020603050405020304" pitchFamily="18" charset="0"/>
                                </a:rPr>
                                <m:t>m</m:t>
                              </m:r>
                              <m:r>
                                <a:rPr lang="en-US" sz="2400" b="0" i="0" smtClean="0">
                                  <a:latin typeface="Cambria Math" panose="02040503050406030204" pitchFamily="18" charset="0"/>
                                  <a:cs typeface="Times New Roman" panose="02020603050405020304" pitchFamily="18" charset="0"/>
                                </a:rPr>
                                <m:t>)</m:t>
                              </m:r>
                            </m:sub>
                          </m:sSub>
                        </m:sup>
                      </m:sSup>
                    </m:oMath>
                  </m:oMathPara>
                </a14:m>
                <a:endParaRPr lang="en-US" sz="2400" b="0" dirty="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FA72785D-DD0C-1FB9-2660-5453973D7557}"/>
                  </a:ext>
                </a:extLst>
              </p:cNvPr>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a:stretch>
              </a:blipFill>
            </p:spPr>
            <p:txBody>
              <a:bodyPr/>
              <a:lstStyle/>
              <a:p>
                <a:r>
                  <a:rPr lang="en-US">
                    <a:noFill/>
                  </a:rPr>
                  <a:t> </a:t>
                </a:r>
              </a:p>
            </p:txBody>
          </p:sp>
        </mc:Fallback>
      </mc:AlternateContent>
    </p:spTree>
    <p:extLst>
      <p:ext uri="{BB962C8B-B14F-4D97-AF65-F5344CB8AC3E}">
        <p14:creationId xmlns:p14="http://schemas.microsoft.com/office/powerpoint/2010/main" val="3703395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67C66-D632-8AA3-DBE0-AF9D9C6572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BF2E19-8262-64FB-02D5-926F09EB2B2B}"/>
              </a:ext>
            </a:extLst>
          </p:cNvPr>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First stage: MCO/hospital bargaining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E7796F-30B6-44AD-D6A8-E710E95DBD62}"/>
                  </a:ext>
                </a:extLst>
              </p:cNvPr>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We can now define the Nash bargaining problem for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𝑚</m:t>
                    </m:r>
                  </m:oMath>
                </a14:m>
                <a:r>
                  <a:rPr lang="en-US" sz="2400" b="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𝑠</m:t>
                    </m:r>
                  </m:oMath>
                </a14:m>
                <a:r>
                  <a:rPr lang="en-US" sz="2400" b="0" dirty="0">
                    <a:cs typeface="Times New Roman" panose="02020603050405020304" pitchFamily="18" charset="0"/>
                  </a:rPr>
                  <a:t> as “the exponentiated product of the net values from agreement”: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𝑁</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𝐵</m:t>
                          </m:r>
                        </m:e>
                        <m:sup>
                          <m:r>
                            <a:rPr lang="en-US" sz="2400" b="0" i="1" smtClean="0">
                              <a:latin typeface="Cambria Math" panose="02040503050406030204" pitchFamily="18" charset="0"/>
                              <a:cs typeface="Times New Roman" panose="02020603050405020304" pitchFamily="18" charset="0"/>
                            </a:rPr>
                            <m:t>𝑚</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𝑠</m:t>
                          </m:r>
                        </m:sup>
                      </m:sSup>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𝑝</m:t>
                              </m:r>
                            </m:e>
                            <m:sub>
                              <m:r>
                                <a:rPr lang="en-US" sz="2400" b="0" i="1" smtClean="0">
                                  <a:latin typeface="Cambria Math" panose="02040503050406030204" pitchFamily="18" charset="0"/>
                                  <a:cs typeface="Times New Roman" panose="02020603050405020304" pitchFamily="18" charset="0"/>
                                </a:rPr>
                                <m:t>𝑚𝑗</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𝑆</m:t>
                              </m:r>
                              <m:r>
                                <a:rPr lang="en-US" sz="2400" b="0" i="1" smtClean="0">
                                  <a:latin typeface="Cambria Math" panose="02040503050406030204" pitchFamily="18" charset="0"/>
                                  <a:cs typeface="Times New Roman" panose="02020603050405020304" pitchFamily="18" charset="0"/>
                                </a:rPr>
                                <m:t> </m:t>
                              </m:r>
                            </m:sub>
                          </m:sSub>
                        </m:e>
                        <m:e>
                          <m:r>
                            <a:rPr lang="en-US" sz="2400" b="1" i="1" smtClean="0">
                              <a:latin typeface="Cambria Math" panose="02040503050406030204" pitchFamily="18" charset="0"/>
                              <a:cs typeface="Times New Roman" panose="02020603050405020304" pitchFamily="18" charset="0"/>
                            </a:rPr>
                            <m:t>𝒑</m:t>
                          </m:r>
                        </m:e>
                      </m:d>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d>
                            <m:dPr>
                              <m:ctrlPr>
                                <a:rPr lang="en-US" sz="2400" b="0" i="1" smtClean="0">
                                  <a:latin typeface="Cambria Math" panose="02040503050406030204" pitchFamily="18" charset="0"/>
                                  <a:cs typeface="Times New Roman" panose="02020603050405020304" pitchFamily="18" charset="0"/>
                                </a:rPr>
                              </m:ctrlPr>
                            </m:dPr>
                            <m:e>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𝑉</m:t>
                                  </m:r>
                                </m:e>
                                <m:sub>
                                  <m:r>
                                    <a:rPr lang="en-US" sz="2400" i="1">
                                      <a:latin typeface="Cambria Math" panose="02040503050406030204" pitchFamily="18" charset="0"/>
                                      <a:cs typeface="Times New Roman" panose="02020603050405020304" pitchFamily="18" charset="0"/>
                                    </a:rPr>
                                    <m:t>𝑚</m:t>
                                  </m:r>
                                </m:sub>
                              </m:sSub>
                              <m:d>
                                <m:dPr>
                                  <m:ctrlPr>
                                    <a:rPr lang="en-US" sz="2400" i="1">
                                      <a:latin typeface="Cambria Math" panose="02040503050406030204" pitchFamily="18" charset="0"/>
                                      <a:cs typeface="Times New Roman" panose="02020603050405020304" pitchFamily="18" charset="0"/>
                                    </a:rPr>
                                  </m:ctrlPr>
                                </m:dPr>
                                <m:e>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𝒩</m:t>
                                      </m:r>
                                    </m:e>
                                    <m:sub>
                                      <m:r>
                                        <a:rPr lang="en-US" sz="2400" i="1">
                                          <a:latin typeface="Cambria Math" panose="02040503050406030204" pitchFamily="18" charset="0"/>
                                          <a:cs typeface="Times New Roman" panose="02020603050405020304" pitchFamily="18" charset="0"/>
                                        </a:rPr>
                                        <m:t>𝑚</m:t>
                                      </m:r>
                                    </m:sub>
                                  </m:sSub>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b="1" i="1">
                                          <a:latin typeface="Cambria Math" panose="02040503050406030204" pitchFamily="18" charset="0"/>
                                          <a:cs typeface="Times New Roman" panose="02020603050405020304" pitchFamily="18" charset="0"/>
                                        </a:rPr>
                                        <m:t>𝒑</m:t>
                                      </m:r>
                                    </m:e>
                                    <m:sub>
                                      <m:r>
                                        <a:rPr lang="en-US" sz="2400" i="1">
                                          <a:latin typeface="Cambria Math" panose="02040503050406030204" pitchFamily="18" charset="0"/>
                                          <a:cs typeface="Times New Roman" panose="02020603050405020304" pitchFamily="18" charset="0"/>
                                        </a:rPr>
                                        <m:t>𝑚</m:t>
                                      </m:r>
                                    </m:sub>
                                  </m:sSub>
                                </m:e>
                              </m:d>
                              <m:r>
                                <m:rPr>
                                  <m:nor/>
                                </m:rPr>
                                <a:rPr lang="en-CA" sz="2400" dirty="0"/>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𝑉</m:t>
                                  </m:r>
                                </m:e>
                                <m:sub>
                                  <m:r>
                                    <a:rPr lang="en-US" sz="2400" i="1">
                                      <a:latin typeface="Cambria Math" panose="02040503050406030204" pitchFamily="18" charset="0"/>
                                      <a:cs typeface="Times New Roman" panose="02020603050405020304" pitchFamily="18" charset="0"/>
                                    </a:rPr>
                                    <m:t>𝑚</m:t>
                                  </m:r>
                                </m:sub>
                              </m:sSub>
                              <m:d>
                                <m:dPr>
                                  <m:ctrlPr>
                                    <a:rPr lang="en-US" sz="2400" i="1">
                                      <a:latin typeface="Cambria Math" panose="02040503050406030204" pitchFamily="18" charset="0"/>
                                      <a:cs typeface="Times New Roman" panose="02020603050405020304" pitchFamily="18" charset="0"/>
                                    </a:rPr>
                                  </m:ctrlPr>
                                </m:dPr>
                                <m:e>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𝒩</m:t>
                                      </m:r>
                                    </m:e>
                                    <m:sub>
                                      <m:r>
                                        <a:rPr lang="en-US" sz="2400" i="1">
                                          <a:latin typeface="Cambria Math" panose="02040503050406030204" pitchFamily="18" charset="0"/>
                                          <a:cs typeface="Times New Roman" panose="02020603050405020304" pitchFamily="18" charset="0"/>
                                        </a:rPr>
                                        <m:t>𝑚</m:t>
                                      </m:r>
                                    </m:sub>
                                  </m:sSub>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𝒥</m:t>
                                      </m:r>
                                    </m:e>
                                    <m:sub>
                                      <m:r>
                                        <a:rPr lang="en-US" sz="2400" i="1">
                                          <a:latin typeface="Cambria Math" panose="02040503050406030204" pitchFamily="18" charset="0"/>
                                          <a:cs typeface="Times New Roman" panose="02020603050405020304" pitchFamily="18" charset="0"/>
                                        </a:rPr>
                                        <m:t>𝑠</m:t>
                                      </m:r>
                                    </m:sub>
                                  </m:sSub>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b="1" i="1">
                                          <a:latin typeface="Cambria Math" panose="02040503050406030204" pitchFamily="18" charset="0"/>
                                          <a:cs typeface="Times New Roman" panose="02020603050405020304" pitchFamily="18" charset="0"/>
                                        </a:rPr>
                                        <m:t>𝒑</m:t>
                                      </m:r>
                                    </m:e>
                                    <m:sub>
                                      <m:r>
                                        <a:rPr lang="en-US" sz="2400" i="1">
                                          <a:latin typeface="Cambria Math" panose="02040503050406030204" pitchFamily="18" charset="0"/>
                                          <a:cs typeface="Times New Roman" panose="02020603050405020304" pitchFamily="18" charset="0"/>
                                        </a:rPr>
                                        <m:t>𝑚</m:t>
                                      </m:r>
                                    </m:sub>
                                  </m:sSub>
                                </m:e>
                              </m:d>
                            </m:e>
                          </m:d>
                        </m:e>
                        <m:sub/>
                        <m:sup>
                          <m:sSub>
                            <m:sSubPr>
                              <m:ctrlPr>
                                <a:rPr lang="en-US" sz="2400" b="0" i="1" smtClean="0">
                                  <a:latin typeface="Cambria Math" panose="02040503050406030204" pitchFamily="18" charset="0"/>
                                  <a:cs typeface="Times New Roman" panose="02020603050405020304" pitchFamily="18" charset="0"/>
                                </a:rPr>
                              </m:ctrlPr>
                            </m:sSubPr>
                            <m:e>
                              <m:r>
                                <m:rPr>
                                  <m:sty m:val="p"/>
                                </m:rPr>
                                <a:rPr lang="en-US" sz="2400" b="0" i="0" smtClean="0">
                                  <a:latin typeface="Cambria Math" panose="02040503050406030204" pitchFamily="18" charset="0"/>
                                  <a:cs typeface="Times New Roman" panose="02020603050405020304" pitchFamily="18" charset="0"/>
                                </a:rPr>
                                <m:t>b</m:t>
                              </m:r>
                            </m:e>
                            <m:sub>
                              <m:r>
                                <m:rPr>
                                  <m:sty m:val="p"/>
                                </m:rPr>
                                <a:rPr lang="en-US" sz="2400" b="0" i="0" smtClean="0">
                                  <a:latin typeface="Cambria Math" panose="02040503050406030204" pitchFamily="18" charset="0"/>
                                  <a:cs typeface="Times New Roman" panose="02020603050405020304" pitchFamily="18" charset="0"/>
                                </a:rPr>
                                <m:t>m</m:t>
                              </m:r>
                              <m:r>
                                <a:rPr lang="en-US" sz="2400" b="0" i="0" smtClean="0">
                                  <a:latin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cs typeface="Times New Roman" panose="02020603050405020304" pitchFamily="18" charset="0"/>
                                </a:rPr>
                                <m:t>s</m:t>
                              </m:r>
                              <m:r>
                                <a:rPr lang="en-US" sz="2400" b="0" i="0" smtClean="0">
                                  <a:latin typeface="Cambria Math" panose="02040503050406030204" pitchFamily="18" charset="0"/>
                                  <a:cs typeface="Times New Roman" panose="02020603050405020304" pitchFamily="18" charset="0"/>
                                </a:rPr>
                                <m:t>)</m:t>
                              </m:r>
                            </m:sub>
                          </m:sSub>
                        </m:sup>
                      </m:sSubSup>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d>
                            <m:dPr>
                              <m:ctrlPr>
                                <a:rPr lang="en-US" sz="2400" b="0" i="1" smtClean="0">
                                  <a:latin typeface="Cambria Math" panose="02040503050406030204" pitchFamily="18" charset="0"/>
                                  <a:cs typeface="Times New Roman" panose="02020603050405020304" pitchFamily="18" charset="0"/>
                                </a:rPr>
                              </m:ctrlPr>
                            </m:dPr>
                            <m:e>
                              <m:nary>
                                <m:naryPr>
                                  <m:chr m:val="∑"/>
                                  <m:supHide m:val="on"/>
                                  <m:ctrlPr>
                                    <a:rPr lang="en-US" sz="2400" i="1">
                                      <a:latin typeface="Cambria Math" panose="02040503050406030204" pitchFamily="18" charset="0"/>
                                      <a:cs typeface="Times New Roman" panose="02020603050405020304" pitchFamily="18" charset="0"/>
                                    </a:rPr>
                                  </m:ctrlPr>
                                </m:naryPr>
                                <m:sub>
                                  <m:r>
                                    <a:rPr lang="en-US" sz="2400" i="1">
                                      <a:latin typeface="Cambria Math" panose="02040503050406030204" pitchFamily="18" charset="0"/>
                                      <a:cs typeface="Times New Roman" panose="02020603050405020304" pitchFamily="18" charset="0"/>
                                    </a:rPr>
                                    <m:t>𝑗</m:t>
                                  </m:r>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𝒥</m:t>
                                      </m:r>
                                    </m:e>
                                    <m:sub>
                                      <m:r>
                                        <a:rPr lang="en-US" sz="2400" i="1">
                                          <a:latin typeface="Cambria Math" panose="02040503050406030204" pitchFamily="18" charset="0"/>
                                          <a:cs typeface="Times New Roman" panose="02020603050405020304" pitchFamily="18" charset="0"/>
                                        </a:rPr>
                                        <m:t>𝑠</m:t>
                                      </m:r>
                                    </m:sub>
                                  </m:sSub>
                                </m:sub>
                                <m:sup/>
                                <m:e>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𝑞</m:t>
                                      </m:r>
                                    </m:e>
                                    <m:sub>
                                      <m:r>
                                        <a:rPr lang="en-US" sz="2400" i="1">
                                          <a:latin typeface="Cambria Math" panose="02040503050406030204" pitchFamily="18" charset="0"/>
                                          <a:cs typeface="Times New Roman" panose="02020603050405020304" pitchFamily="18" charset="0"/>
                                        </a:rPr>
                                        <m:t>𝑚𝑗</m:t>
                                      </m:r>
                                    </m:sub>
                                  </m:sSub>
                                  <m:d>
                                    <m:dPr>
                                      <m:ctrlPr>
                                        <a:rPr lang="en-US" sz="2400" i="1">
                                          <a:latin typeface="Cambria Math" panose="02040503050406030204" pitchFamily="18" charset="0"/>
                                          <a:cs typeface="Times New Roman" panose="02020603050405020304" pitchFamily="18" charset="0"/>
                                        </a:rPr>
                                      </m:ctrlPr>
                                    </m:dPr>
                                    <m:e>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𝒩</m:t>
                                          </m:r>
                                        </m:e>
                                        <m:sub>
                                          <m:r>
                                            <a:rPr lang="en-US" sz="2400" i="1">
                                              <a:latin typeface="Cambria Math" panose="02040503050406030204" pitchFamily="18" charset="0"/>
                                              <a:cs typeface="Times New Roman" panose="02020603050405020304" pitchFamily="18" charset="0"/>
                                            </a:rPr>
                                            <m:t>𝑚</m:t>
                                          </m:r>
                                        </m:sub>
                                      </m:sSub>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cs typeface="Times New Roman" panose="02020603050405020304" pitchFamily="18" charset="0"/>
                                            </a:rPr>
                                            <m:t>𝑚</m:t>
                                          </m:r>
                                        </m:sub>
                                      </m:sSub>
                                    </m:e>
                                  </m:d>
                                  <m:d>
                                    <m:dPr>
                                      <m:begChr m:val="["/>
                                      <m:endChr m:val="]"/>
                                      <m:ctrlPr>
                                        <a:rPr lang="en-US" sz="2400" i="1">
                                          <a:latin typeface="Cambria Math" panose="02040503050406030204" pitchFamily="18" charset="0"/>
                                          <a:cs typeface="Times New Roman" panose="02020603050405020304" pitchFamily="18" charset="0"/>
                                        </a:rPr>
                                      </m:ctrlPr>
                                    </m:dPr>
                                    <m:e>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cs typeface="Times New Roman" panose="02020603050405020304" pitchFamily="18" charset="0"/>
                                            </a:rPr>
                                            <m:t>𝑚𝑗</m:t>
                                          </m:r>
                                        </m:sub>
                                      </m:sSub>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𝑚</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𝑐</m:t>
                                          </m:r>
                                        </m:e>
                                        <m:sub>
                                          <m:r>
                                            <a:rPr lang="en-US" sz="2400" i="1">
                                              <a:latin typeface="Cambria Math" panose="02040503050406030204" pitchFamily="18" charset="0"/>
                                              <a:cs typeface="Times New Roman" panose="02020603050405020304" pitchFamily="18" charset="0"/>
                                            </a:rPr>
                                            <m:t>𝑚𝑗</m:t>
                                          </m:r>
                                        </m:sub>
                                      </m:sSub>
                                    </m:e>
                                  </m:d>
                                </m:e>
                              </m:nary>
                            </m:e>
                          </m:d>
                        </m:e>
                        <m:sup>
                          <m:sSub>
                            <m:sSubPr>
                              <m:ctrlPr>
                                <a:rPr lang="en-US" sz="2400" b="0" i="1" smtClean="0">
                                  <a:latin typeface="Cambria Math" panose="02040503050406030204" pitchFamily="18" charset="0"/>
                                  <a:cs typeface="Times New Roman" panose="02020603050405020304" pitchFamily="18" charset="0"/>
                                </a:rPr>
                              </m:ctrlPr>
                            </m:sSubPr>
                            <m:e>
                              <m:r>
                                <m:rPr>
                                  <m:sty m:val="p"/>
                                </m:rPr>
                                <a:rPr lang="en-US" sz="2400" b="0" i="0" smtClean="0">
                                  <a:latin typeface="Cambria Math" panose="02040503050406030204" pitchFamily="18" charset="0"/>
                                  <a:cs typeface="Times New Roman" panose="02020603050405020304" pitchFamily="18" charset="0"/>
                                </a:rPr>
                                <m:t>b</m:t>
                              </m:r>
                            </m:e>
                            <m:sub>
                              <m:r>
                                <m:rPr>
                                  <m:sty m:val="p"/>
                                </m:rPr>
                                <a:rPr lang="en-US" sz="2400" b="0" i="0" smtClean="0">
                                  <a:latin typeface="Cambria Math" panose="02040503050406030204" pitchFamily="18" charset="0"/>
                                  <a:cs typeface="Times New Roman" panose="02020603050405020304" pitchFamily="18" charset="0"/>
                                </a:rPr>
                                <m:t>s</m:t>
                              </m:r>
                              <m:r>
                                <a:rPr lang="en-US" sz="2400" b="0" i="0" smtClean="0">
                                  <a:latin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cs typeface="Times New Roman" panose="02020603050405020304" pitchFamily="18" charset="0"/>
                                </a:rPr>
                                <m:t>m</m:t>
                              </m:r>
                              <m:r>
                                <a:rPr lang="en-US" sz="2400" b="0" i="0" smtClean="0">
                                  <a:latin typeface="Cambria Math" panose="02040503050406030204" pitchFamily="18" charset="0"/>
                                  <a:cs typeface="Times New Roman" panose="02020603050405020304" pitchFamily="18" charset="0"/>
                                </a:rPr>
                                <m:t>)</m:t>
                              </m:r>
                            </m:sub>
                          </m:sSub>
                        </m:sup>
                      </m:sSup>
                    </m:oMath>
                  </m:oMathPara>
                </a14:m>
                <a:endParaRPr lang="en-US" sz="2400" b="0" dirty="0">
                  <a:cs typeface="Times New Roman" panose="02020603050405020304" pitchFamily="18" charset="0"/>
                </a:endParaRPr>
              </a:p>
              <a:p>
                <a:r>
                  <a:rPr lang="en-US" sz="2400" b="0" dirty="0">
                    <a:cs typeface="Times New Roman" panose="02020603050405020304" pitchFamily="18" charset="0"/>
                  </a:rPr>
                  <a:t>The FO</a:t>
                </a:r>
                <a:r>
                  <a:rPr lang="en-US" sz="2400" dirty="0">
                    <a:cs typeface="Times New Roman" panose="02020603050405020304" pitchFamily="18" charset="0"/>
                  </a:rPr>
                  <a:t>Cs of this equation can be (re)-written as: </a:t>
                </a:r>
              </a:p>
              <a:p>
                <a:pPr marL="0" indent="0">
                  <a:buNone/>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cs typeface="Times New Roman" panose="02020603050405020304" pitchFamily="18" charset="0"/>
                        </a:rPr>
                        <m:t>𝒑</m:t>
                      </m:r>
                      <m:r>
                        <a:rPr lang="en-US" sz="2400" b="0" i="1" smtClean="0">
                          <a:latin typeface="Cambria Math" panose="02040503050406030204" pitchFamily="18" charset="0"/>
                          <a:cs typeface="Times New Roman" panose="02020603050405020304" pitchFamily="18" charset="0"/>
                        </a:rPr>
                        <m:t>=</m:t>
                      </m:r>
                      <m:r>
                        <a:rPr lang="en-US" sz="2400" b="1" i="1" smtClean="0">
                          <a:latin typeface="Cambria Math" panose="02040503050406030204" pitchFamily="18" charset="0"/>
                          <a:cs typeface="Times New Roman" panose="02020603050405020304" pitchFamily="18" charset="0"/>
                        </a:rPr>
                        <m:t>𝒎𝒄</m:t>
                      </m:r>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d>
                            <m:dPr>
                              <m:ctrlPr>
                                <a:rPr lang="en-US" sz="2400" b="0" i="1" smtClean="0">
                                  <a:latin typeface="Cambria Math" panose="02040503050406030204" pitchFamily="18" charset="0"/>
                                  <a:cs typeface="Times New Roman" panose="02020603050405020304" pitchFamily="18" charset="0"/>
                                </a:rPr>
                              </m:ctrlPr>
                            </m:dPr>
                            <m:e>
                              <m:r>
                                <m:rPr>
                                  <m:sty m:val="p"/>
                                </m:rPr>
                                <a:rPr lang="en-US" sz="2400" b="0" i="0" smtClean="0">
                                  <a:latin typeface="Cambria Math" panose="02040503050406030204" pitchFamily="18" charset="0"/>
                                  <a:cs typeface="Times New Roman" panose="02020603050405020304" pitchFamily="18" charset="0"/>
                                </a:rPr>
                                <m:t>Ω</m:t>
                              </m:r>
                              <m:r>
                                <a:rPr lang="en-US" sz="2400" b="0" i="1" smtClean="0">
                                  <a:latin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cs typeface="Times New Roman" panose="02020603050405020304" pitchFamily="18" charset="0"/>
                                </a:rPr>
                                <m:t>Λ</m:t>
                              </m:r>
                            </m:e>
                          </m:d>
                        </m:e>
                        <m:sup>
                          <m:r>
                            <a:rPr lang="en-US" sz="2400" b="0" i="1" smtClean="0">
                              <a:latin typeface="Cambria Math" panose="02040503050406030204" pitchFamily="18" charset="0"/>
                              <a:cs typeface="Times New Roman" panose="02020603050405020304" pitchFamily="18" charset="0"/>
                            </a:rPr>
                            <m:t>−1</m:t>
                          </m:r>
                        </m:sup>
                      </m:sSup>
                      <m:r>
                        <a:rPr lang="en-US" sz="2400" b="1" i="1" smtClean="0">
                          <a:latin typeface="Cambria Math" panose="02040503050406030204" pitchFamily="18" charset="0"/>
                          <a:cs typeface="Times New Roman" panose="02020603050405020304" pitchFamily="18" charset="0"/>
                        </a:rPr>
                        <m:t>𝒒</m:t>
                      </m:r>
                    </m:oMath>
                  </m:oMathPara>
                </a14:m>
                <a:endParaRPr lang="en-US" sz="2400" b="1" dirty="0">
                  <a:cs typeface="Times New Roman" panose="02020603050405020304" pitchFamily="18" charset="0"/>
                </a:endParaRPr>
              </a:p>
              <a:p>
                <a:r>
                  <a:rPr lang="en-US" sz="2400" b="1" dirty="0">
                    <a:cs typeface="Times New Roman" panose="02020603050405020304" pitchFamily="18" charset="0"/>
                  </a:rPr>
                  <a:t>Note: </a:t>
                </a:r>
                <a:r>
                  <a:rPr lang="en-US" sz="2400" dirty="0">
                    <a:cs typeface="Times New Roman" panose="02020603050405020304" pitchFamily="18" charset="0"/>
                  </a:rPr>
                  <a:t>“</a:t>
                </a:r>
                <a:r>
                  <a:rPr lang="en-US" sz="2400" dirty="0"/>
                  <a:t>Importantly, [this] shows that, as with Bertrand competition models, we can </a:t>
                </a:r>
                <a:r>
                  <a:rPr lang="en-US" sz="2400" u="sng" dirty="0"/>
                  <a:t>back out implied marginal costs </a:t>
                </a:r>
                <a:r>
                  <a:rPr lang="en-US" sz="2400" dirty="0"/>
                  <a:t>for the bargaining model as a closed-form function of </a:t>
                </a:r>
                <a:r>
                  <a:rPr lang="en-US" sz="2400" u="sng" dirty="0"/>
                  <a:t>prices, quantities and derivatives</a:t>
                </a:r>
                <a:r>
                  <a:rPr lang="en-US" sz="2400" dirty="0"/>
                  <a:t>, given MCO and patient incentives.”</a:t>
                </a:r>
                <a:endParaRPr lang="en-US" sz="2400" b="1" dirty="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CDE7796F-30B6-44AD-D6A8-E710E95DBD62}"/>
                  </a:ext>
                </a:extLst>
              </p:cNvPr>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r="-350"/>
                </a:stretch>
              </a:blipFill>
            </p:spPr>
            <p:txBody>
              <a:bodyPr/>
              <a:lstStyle/>
              <a:p>
                <a:r>
                  <a:rPr lang="en-US">
                    <a:noFill/>
                  </a:rPr>
                  <a:t> </a:t>
                </a:r>
              </a:p>
            </p:txBody>
          </p:sp>
        </mc:Fallback>
      </mc:AlternateContent>
    </p:spTree>
    <p:extLst>
      <p:ext uri="{BB962C8B-B14F-4D97-AF65-F5344CB8AC3E}">
        <p14:creationId xmlns:p14="http://schemas.microsoft.com/office/powerpoint/2010/main" val="463054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Estimation (1/2)</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Estimation is done by </a:t>
                </a:r>
                <a:r>
                  <a:rPr lang="en-US" sz="2400" b="1" dirty="0">
                    <a:cs typeface="Times New Roman" panose="02020603050405020304" pitchFamily="18" charset="0"/>
                  </a:rPr>
                  <a:t>GMM </a:t>
                </a:r>
                <a:r>
                  <a:rPr lang="en-US" sz="2400" dirty="0">
                    <a:cs typeface="Times New Roman" panose="02020603050405020304" pitchFamily="18" charset="0"/>
                  </a:rPr>
                  <a:t>based on discharge/utilization, price, and OOP data</a:t>
                </a:r>
              </a:p>
              <a:p>
                <a:pPr lvl="1"/>
                <a:r>
                  <a:rPr lang="en-US" sz="2200" dirty="0">
                    <a:cs typeface="Times New Roman" panose="02020603050405020304" pitchFamily="18" charset="0"/>
                  </a:rPr>
                  <a:t>Model includes hospital-year fixed effects and interactions of hospital fixed effects with patient disease weight.</a:t>
                </a:r>
              </a:p>
              <a:p>
                <a:pPr lvl="1"/>
                <a:r>
                  <a:rPr lang="en-US" sz="2200" dirty="0">
                    <a:cs typeface="Times New Roman" panose="02020603050405020304" pitchFamily="18" charset="0"/>
                  </a:rPr>
                  <a:t>Hence, identification is choice of hospital within hospital-year groups. </a:t>
                </a:r>
              </a:p>
              <a:p>
                <a:pPr lvl="1"/>
                <a:r>
                  <a:rPr lang="en-US" sz="2200" dirty="0">
                    <a:cs typeface="Times New Roman" panose="02020603050405020304" pitchFamily="18" charset="0"/>
                  </a:rPr>
                  <a:t>Price sensitivity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𝛼</m:t>
                    </m:r>
                    <m:r>
                      <a:rPr lang="en-US" sz="2200" b="0" i="1" smtClean="0">
                        <a:latin typeface="Cambria Math" panose="02040503050406030204" pitchFamily="18" charset="0"/>
                        <a:cs typeface="Times New Roman" panose="02020603050405020304" pitchFamily="18" charset="0"/>
                      </a:rPr>
                      <m:t>)</m:t>
                    </m:r>
                  </m:oMath>
                </a14:m>
                <a:r>
                  <a:rPr lang="en-US" sz="2200" dirty="0">
                    <a:cs typeface="Times New Roman" panose="02020603050405020304" pitchFamily="18" charset="0"/>
                  </a:rPr>
                  <a:t> is based on differences in coinsurance rates across individuals</a:t>
                </a:r>
              </a:p>
              <a:p>
                <a:pPr marL="0" indent="0">
                  <a:buNone/>
                </a:pPr>
                <a:r>
                  <a:rPr lang="en-US" sz="2400" b="1" dirty="0">
                    <a:cs typeface="Times New Roman" panose="02020603050405020304" pitchFamily="18" charset="0"/>
                  </a:rPr>
                  <a:t>Parameters to estimate </a:t>
                </a:r>
                <a:r>
                  <a:rPr lang="en-US" sz="2400" dirty="0">
                    <a:cs typeface="Times New Roman" panose="02020603050405020304" pitchFamily="18" charset="0"/>
                  </a:rPr>
                  <a:t>(based on imposing the bargaining model)</a:t>
                </a:r>
                <a:endParaRPr lang="en-US" sz="2200" b="1" dirty="0">
                  <a:cs typeface="Times New Roman" panose="02020603050405020304" pitchFamily="18" charset="0"/>
                </a:endParaRPr>
              </a:p>
              <a:p>
                <a:pPr marL="731520" lvl="1" indent="-457200">
                  <a:buFont typeface="+mj-lt"/>
                  <a:buAutoNum type="arabicPeriod"/>
                </a:pPr>
                <a:r>
                  <a:rPr lang="en-US" sz="2200" b="1" dirty="0">
                    <a:cs typeface="Times New Roman" panose="02020603050405020304" pitchFamily="18" charset="0"/>
                  </a:rPr>
                  <a:t>b</a:t>
                </a:r>
                <a:r>
                  <a:rPr lang="en-US" sz="2200" dirty="0">
                    <a:cs typeface="Times New Roman" panose="02020603050405020304" pitchFamily="18" charset="0"/>
                  </a:rPr>
                  <a:t>: bargaining weights</a:t>
                </a:r>
              </a:p>
              <a:p>
                <a:pPr marL="731520" lvl="1" indent="-457200">
                  <a:buFont typeface="+mj-lt"/>
                  <a:buAutoNum type="arabicPeriod"/>
                </a:pPr>
                <a14:m>
                  <m:oMath xmlns:m="http://schemas.openxmlformats.org/officeDocument/2006/math">
                    <m:r>
                      <a:rPr lang="en-US" sz="2200" b="1" i="0" smtClean="0">
                        <a:latin typeface="Cambria Math" panose="02040503050406030204" pitchFamily="18" charset="0"/>
                        <a:cs typeface="Times New Roman" panose="02020603050405020304" pitchFamily="18" charset="0"/>
                      </a:rPr>
                      <m:t>𝛄</m:t>
                    </m:r>
                    <m:r>
                      <a:rPr lang="en-US" sz="2200" b="1" i="0" smtClean="0">
                        <a:latin typeface="Cambria Math" panose="02040503050406030204" pitchFamily="18" charset="0"/>
                        <a:cs typeface="Times New Roman" panose="02020603050405020304" pitchFamily="18" charset="0"/>
                      </a:rPr>
                      <m:t>:</m:t>
                    </m:r>
                    <m:r>
                      <m:rPr>
                        <m:sty m:val="p"/>
                      </m:rPr>
                      <a:rPr lang="en-US" sz="2200" b="0" i="0" smtClean="0">
                        <a:latin typeface="Cambria Math" panose="02040503050406030204" pitchFamily="18" charset="0"/>
                        <a:cs typeface="Times New Roman" panose="02020603050405020304" pitchFamily="18" charset="0"/>
                      </a:rPr>
                      <m:t>cost</m:t>
                    </m:r>
                    <m:r>
                      <a:rPr lang="en-US" sz="2200" b="0" i="0" smtClean="0">
                        <a:latin typeface="Cambria Math" panose="02040503050406030204" pitchFamily="18" charset="0"/>
                        <a:cs typeface="Times New Roman" panose="02020603050405020304" pitchFamily="18" charset="0"/>
                      </a:rPr>
                      <m:t> </m:t>
                    </m:r>
                    <m:r>
                      <m:rPr>
                        <m:sty m:val="p"/>
                      </m:rPr>
                      <a:rPr lang="en-US" sz="2200" b="0" i="0" smtClean="0">
                        <a:latin typeface="Cambria Math" panose="02040503050406030204" pitchFamily="18" charset="0"/>
                        <a:cs typeface="Times New Roman" panose="02020603050405020304" pitchFamily="18" charset="0"/>
                      </a:rPr>
                      <m:t>fixed</m:t>
                    </m:r>
                    <m:r>
                      <a:rPr lang="en-US" sz="2200" b="0" i="0" smtClean="0">
                        <a:latin typeface="Cambria Math" panose="02040503050406030204" pitchFamily="18" charset="0"/>
                        <a:cs typeface="Times New Roman" panose="02020603050405020304" pitchFamily="18" charset="0"/>
                      </a:rPr>
                      <m:t> </m:t>
                    </m:r>
                    <m:r>
                      <m:rPr>
                        <m:sty m:val="p"/>
                      </m:rPr>
                      <a:rPr lang="en-US" sz="2200" b="0" i="0" smtClean="0">
                        <a:latin typeface="Cambria Math" panose="02040503050406030204" pitchFamily="18" charset="0"/>
                        <a:cs typeface="Times New Roman" panose="02020603050405020304" pitchFamily="18" charset="0"/>
                      </a:rPr>
                      <m:t>effects</m:t>
                    </m:r>
                  </m:oMath>
                </a14:m>
                <a:endParaRPr lang="en-US" sz="2200" b="1" dirty="0">
                  <a:cs typeface="Times New Roman" panose="02020603050405020304" pitchFamily="18" charset="0"/>
                </a:endParaRPr>
              </a:p>
              <a:p>
                <a:pPr marL="731520" lvl="1" indent="-457200">
                  <a:buFont typeface="+mj-lt"/>
                  <a:buAutoNum type="arabicPeriod"/>
                </a:pPr>
                <a14:m>
                  <m:oMath xmlns:m="http://schemas.openxmlformats.org/officeDocument/2006/math">
                    <m:r>
                      <a:rPr lang="en-US" sz="2200" b="1" i="0" smtClean="0">
                        <a:latin typeface="Cambria Math" panose="02040503050406030204" pitchFamily="18" charset="0"/>
                        <a:cs typeface="Times New Roman" panose="02020603050405020304" pitchFamily="18" charset="0"/>
                      </a:rPr>
                      <m:t>𝛕</m:t>
                    </m:r>
                  </m:oMath>
                </a14:m>
                <a:r>
                  <a:rPr lang="en-US" sz="2200" b="1" dirty="0">
                    <a:cs typeface="Times New Roman" panose="02020603050405020304" pitchFamily="18" charset="0"/>
                  </a:rPr>
                  <a:t>: </a:t>
                </a:r>
                <a:r>
                  <a:rPr lang="en-US" sz="2200" dirty="0">
                    <a:cs typeface="Times New Roman" panose="02020603050405020304" pitchFamily="18" charset="0"/>
                  </a:rPr>
                  <a:t>weight MCOs place on enrollee benefits</a:t>
                </a:r>
              </a:p>
              <a:p>
                <a:pPr marL="274320" lvl="1" indent="0">
                  <a:buNone/>
                </a:pPr>
                <a:endParaRPr lang="en-US" sz="2200" dirty="0">
                  <a:cs typeface="Times New Roman" panose="02020603050405020304" pitchFamily="18" charset="0"/>
                </a:endParaRPr>
              </a:p>
              <a:p>
                <a:pPr marL="274320" lvl="1" indent="0">
                  <a:buNone/>
                </a:pPr>
                <a:r>
                  <a:rPr lang="en-US" sz="2200" dirty="0">
                    <a:cs typeface="Times New Roman" panose="02020603050405020304" pitchFamily="18" charset="0"/>
                  </a:rPr>
                  <a:t>Then, the error is given by: </a:t>
                </a:r>
              </a:p>
              <a:p>
                <a:pPr marL="274320" lvl="1"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cs typeface="Times New Roman" panose="02020603050405020304" pitchFamily="18" charset="0"/>
                        </a:rPr>
                        <m:t>𝜀</m:t>
                      </m:r>
                      <m:d>
                        <m:dPr>
                          <m:ctrlPr>
                            <a:rPr lang="en-US" sz="2200" b="0" i="1" smtClean="0">
                              <a:latin typeface="Cambria Math" panose="02040503050406030204" pitchFamily="18" charset="0"/>
                              <a:cs typeface="Times New Roman" panose="02020603050405020304" pitchFamily="18" charset="0"/>
                            </a:rPr>
                          </m:ctrlPr>
                        </m:dPr>
                        <m:e>
                          <m:r>
                            <a:rPr lang="en-US" sz="2200" b="1" i="1" smtClean="0">
                              <a:latin typeface="Cambria Math" panose="02040503050406030204" pitchFamily="18" charset="0"/>
                              <a:cs typeface="Times New Roman" panose="02020603050405020304" pitchFamily="18" charset="0"/>
                            </a:rPr>
                            <m:t>𝒃</m:t>
                          </m:r>
                          <m:r>
                            <a:rPr lang="en-US" sz="2200" b="1" i="1" smtClean="0">
                              <a:latin typeface="Cambria Math" panose="02040503050406030204" pitchFamily="18" charset="0"/>
                              <a:cs typeface="Times New Roman" panose="02020603050405020304" pitchFamily="18" charset="0"/>
                            </a:rPr>
                            <m:t>,</m:t>
                          </m:r>
                          <m:r>
                            <a:rPr lang="en-US" sz="2200" b="1" i="1" smtClean="0">
                              <a:latin typeface="Cambria Math" panose="02040503050406030204" pitchFamily="18" charset="0"/>
                              <a:cs typeface="Times New Roman" panose="02020603050405020304" pitchFamily="18" charset="0"/>
                            </a:rPr>
                            <m:t>𝜸</m:t>
                          </m:r>
                          <m:r>
                            <a:rPr lang="en-US" sz="2200" b="1" i="1" smtClean="0">
                              <a:latin typeface="Cambria Math" panose="02040503050406030204" pitchFamily="18" charset="0"/>
                              <a:cs typeface="Times New Roman" panose="02020603050405020304" pitchFamily="18" charset="0"/>
                            </a:rPr>
                            <m:t>,</m:t>
                          </m:r>
                          <m:r>
                            <a:rPr lang="en-US" sz="2200" b="1" i="1" smtClean="0">
                              <a:latin typeface="Cambria Math" panose="02040503050406030204" pitchFamily="18" charset="0"/>
                              <a:cs typeface="Times New Roman" panose="02020603050405020304" pitchFamily="18" charset="0"/>
                            </a:rPr>
                            <m:t>𝝉</m:t>
                          </m:r>
                        </m:e>
                      </m:d>
                      <m:r>
                        <a:rPr lang="en-US" sz="2200" b="0" i="1" smtClean="0">
                          <a:latin typeface="Cambria Math" panose="02040503050406030204" pitchFamily="18" charset="0"/>
                          <a:cs typeface="Times New Roman" panose="02020603050405020304" pitchFamily="18" charset="0"/>
                        </a:rPr>
                        <m:t>=−</m:t>
                      </m:r>
                      <m:r>
                        <a:rPr lang="en-US" sz="2200" b="1" i="1" smtClean="0">
                          <a:latin typeface="Cambria Math" panose="02040503050406030204" pitchFamily="18" charset="0"/>
                          <a:cs typeface="Times New Roman" panose="02020603050405020304" pitchFamily="18" charset="0"/>
                        </a:rPr>
                        <m:t>𝜸</m:t>
                      </m:r>
                      <m:r>
                        <a:rPr lang="en-US" sz="2200" b="1" i="0" smtClean="0">
                          <a:latin typeface="Cambria Math" panose="02040503050406030204" pitchFamily="18" charset="0"/>
                          <a:cs typeface="Times New Roman" panose="02020603050405020304" pitchFamily="18" charset="0"/>
                        </a:rPr>
                        <m:t>𝐯</m:t>
                      </m:r>
                      <m:r>
                        <a:rPr lang="en-US" sz="2200" b="1" i="0" smtClean="0">
                          <a:latin typeface="Cambria Math" panose="02040503050406030204" pitchFamily="18" charset="0"/>
                          <a:cs typeface="Times New Roman" panose="02020603050405020304" pitchFamily="18" charset="0"/>
                        </a:rPr>
                        <m:t>+</m:t>
                      </m:r>
                      <m:r>
                        <a:rPr lang="en-US" sz="2200" b="1" i="0" smtClean="0">
                          <a:latin typeface="Cambria Math" panose="02040503050406030204" pitchFamily="18" charset="0"/>
                          <a:cs typeface="Times New Roman" panose="02020603050405020304" pitchFamily="18" charset="0"/>
                        </a:rPr>
                        <m:t>𝐩</m:t>
                      </m:r>
                      <m:r>
                        <a:rPr lang="en-US" sz="2200" b="1" i="0" smtClean="0">
                          <a:latin typeface="Cambria Math" panose="02040503050406030204" pitchFamily="18" charset="0"/>
                          <a:cs typeface="Times New Roman" panose="02020603050405020304" pitchFamily="18" charset="0"/>
                        </a:rPr>
                        <m:t>+</m:t>
                      </m:r>
                      <m:sSup>
                        <m:sSupPr>
                          <m:ctrlPr>
                            <a:rPr lang="en-US" sz="2200" b="1" i="1" smtClean="0">
                              <a:latin typeface="Cambria Math" panose="02040503050406030204" pitchFamily="18" charset="0"/>
                              <a:cs typeface="Times New Roman" panose="02020603050405020304" pitchFamily="18" charset="0"/>
                            </a:rPr>
                          </m:ctrlPr>
                        </m:sSupPr>
                        <m:e>
                          <m:d>
                            <m:dPr>
                              <m:ctrlPr>
                                <a:rPr lang="en-US" sz="2200" b="1" i="1" smtClean="0">
                                  <a:latin typeface="Cambria Math" panose="02040503050406030204" pitchFamily="18" charset="0"/>
                                  <a:cs typeface="Times New Roman" panose="02020603050405020304" pitchFamily="18" charset="0"/>
                                </a:rPr>
                              </m:ctrlPr>
                            </m:dPr>
                            <m:e>
                              <m:r>
                                <a:rPr lang="en-US" sz="2200" b="1" i="0" smtClean="0">
                                  <a:latin typeface="Cambria Math" panose="02040503050406030204" pitchFamily="18" charset="0"/>
                                  <a:cs typeface="Times New Roman" panose="02020603050405020304" pitchFamily="18" charset="0"/>
                                </a:rPr>
                                <m:t>𝛀</m:t>
                              </m:r>
                              <m:r>
                                <a:rPr lang="en-US" sz="2200" b="1" i="0" smtClean="0">
                                  <a:latin typeface="Cambria Math" panose="02040503050406030204" pitchFamily="18" charset="0"/>
                                  <a:cs typeface="Times New Roman" panose="02020603050405020304" pitchFamily="18" charset="0"/>
                                </a:rPr>
                                <m:t>+</m:t>
                              </m:r>
                              <m:r>
                                <a:rPr lang="en-US" sz="2200" b="1" i="0" smtClean="0">
                                  <a:latin typeface="Cambria Math" panose="02040503050406030204" pitchFamily="18" charset="0"/>
                                  <a:cs typeface="Times New Roman" panose="02020603050405020304" pitchFamily="18" charset="0"/>
                                </a:rPr>
                                <m:t>𝚲</m:t>
                              </m:r>
                              <m:d>
                                <m:dPr>
                                  <m:ctrlPr>
                                    <a:rPr lang="en-US" sz="2200" b="1" i="1" smtClean="0">
                                      <a:latin typeface="Cambria Math" panose="02040503050406030204" pitchFamily="18" charset="0"/>
                                      <a:cs typeface="Times New Roman" panose="02020603050405020304" pitchFamily="18" charset="0"/>
                                    </a:rPr>
                                  </m:ctrlPr>
                                </m:dPr>
                                <m:e>
                                  <m:r>
                                    <a:rPr lang="en-US" sz="2200" b="1" i="1" smtClean="0">
                                      <a:latin typeface="Cambria Math" panose="02040503050406030204" pitchFamily="18" charset="0"/>
                                      <a:cs typeface="Times New Roman" panose="02020603050405020304" pitchFamily="18" charset="0"/>
                                    </a:rPr>
                                    <m:t>𝒃</m:t>
                                  </m:r>
                                  <m:r>
                                    <a:rPr lang="en-US" sz="2200" b="1" i="1" smtClean="0">
                                      <a:latin typeface="Cambria Math" panose="02040503050406030204" pitchFamily="18" charset="0"/>
                                      <a:cs typeface="Times New Roman" panose="02020603050405020304" pitchFamily="18" charset="0"/>
                                    </a:rPr>
                                    <m:t>,</m:t>
                                  </m:r>
                                  <m:r>
                                    <a:rPr lang="en-US" sz="2200" b="1" i="1" smtClean="0">
                                      <a:latin typeface="Cambria Math" panose="02040503050406030204" pitchFamily="18" charset="0"/>
                                      <a:cs typeface="Times New Roman" panose="02020603050405020304" pitchFamily="18" charset="0"/>
                                    </a:rPr>
                                    <m:t>𝝉</m:t>
                                  </m:r>
                                </m:e>
                              </m:d>
                            </m:e>
                          </m:d>
                        </m:e>
                        <m:sup>
                          <m:r>
                            <a:rPr lang="en-US" sz="2200" b="1" i="1" smtClean="0">
                              <a:latin typeface="Cambria Math" panose="02040503050406030204" pitchFamily="18" charset="0"/>
                              <a:cs typeface="Times New Roman" panose="02020603050405020304" pitchFamily="18" charset="0"/>
                            </a:rPr>
                            <m:t>−</m:t>
                          </m:r>
                          <m:r>
                            <a:rPr lang="en-US" sz="2200" b="1" i="1" smtClean="0">
                              <a:latin typeface="Cambria Math" panose="02040503050406030204" pitchFamily="18" charset="0"/>
                              <a:cs typeface="Times New Roman" panose="02020603050405020304" pitchFamily="18" charset="0"/>
                            </a:rPr>
                            <m:t>𝟏</m:t>
                          </m:r>
                        </m:sup>
                      </m:sSup>
                      <m:r>
                        <a:rPr lang="en-US" sz="2200" b="1" i="1" smtClean="0">
                          <a:latin typeface="Cambria Math" panose="02040503050406030204" pitchFamily="18" charset="0"/>
                          <a:cs typeface="Times New Roman" panose="02020603050405020304" pitchFamily="18" charset="0"/>
                        </a:rPr>
                        <m:t>𝒒</m:t>
                      </m:r>
                    </m:oMath>
                  </m:oMathPara>
                </a14:m>
                <a:endParaRPr lang="en-US" sz="2200" b="1" dirty="0">
                  <a:cs typeface="Times New Roman" panose="02020603050405020304" pitchFamily="18" charset="0"/>
                </a:endParaRPr>
              </a:p>
              <a:p>
                <a:pPr marL="274320" lvl="1" indent="0">
                  <a:buNone/>
                </a:pPr>
                <a:endParaRPr lang="en-US" sz="2200" dirty="0">
                  <a:cs typeface="Times New Roman" panose="02020603050405020304" pitchFamily="18" charset="0"/>
                </a:endParaRPr>
              </a:p>
              <a:p>
                <a:pPr marL="274320" lvl="1" indent="0">
                  <a:buNone/>
                </a:pPr>
                <a:endParaRPr lang="en-US" sz="2200" dirty="0">
                  <a:cs typeface="Times New Roman" panose="02020603050405020304" pitchFamily="18" charset="0"/>
                </a:endParaRPr>
              </a:p>
              <a:p>
                <a:pPr marL="731520" lvl="1" indent="-457200">
                  <a:buFont typeface="+mj-lt"/>
                  <a:buAutoNum type="arabicPeriod"/>
                </a:pPr>
                <a:endParaRPr lang="en-US" sz="2200" b="1" dirty="0">
                  <a:cs typeface="Times New Roman" panose="02020603050405020304" pitchFamily="18" charset="0"/>
                </a:endParaRPr>
              </a:p>
              <a:p>
                <a:pPr marL="731520" lvl="1" indent="-457200">
                  <a:buFont typeface="+mj-lt"/>
                  <a:buAutoNum type="arabicPeriod"/>
                </a:pPr>
                <a:endParaRPr lang="en-US" sz="22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876" t="-1305"/>
                </a:stretch>
              </a:blipFill>
            </p:spPr>
            <p:txBody>
              <a:bodyPr/>
              <a:lstStyle/>
              <a:p>
                <a:r>
                  <a:rPr lang="en-US">
                    <a:noFill/>
                  </a:rPr>
                  <a:t> </a:t>
                </a:r>
              </a:p>
            </p:txBody>
          </p:sp>
        </mc:Fallback>
      </mc:AlternateContent>
    </p:spTree>
    <p:extLst>
      <p:ext uri="{BB962C8B-B14F-4D97-AF65-F5344CB8AC3E}">
        <p14:creationId xmlns:p14="http://schemas.microsoft.com/office/powerpoint/2010/main" val="355147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12CB7-166C-F9BB-1765-B8B274BC19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BA9AD-66C8-7B93-57D8-F050BE307389}"/>
              </a:ext>
            </a:extLst>
          </p:cNvPr>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Estimation (2/2)</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4EF241-E4D2-3C5C-0D11-C0FBCF012740}"/>
                  </a:ext>
                </a:extLst>
              </p:cNvPr>
              <p:cNvSpPr>
                <a:spLocks noGrp="1"/>
              </p:cNvSpPr>
              <p:nvPr>
                <p:ph idx="1"/>
              </p:nvPr>
            </p:nvSpPr>
            <p:spPr>
              <a:xfrm>
                <a:off x="609601" y="1066801"/>
                <a:ext cx="10439400" cy="5141388"/>
              </a:xfrm>
            </p:spPr>
            <p:txBody>
              <a:bodyPr>
                <a:noAutofit/>
              </a:bodyPr>
              <a:lstStyle/>
              <a:p>
                <a:pPr marL="274320" lvl="1" indent="0">
                  <a:buNone/>
                </a:pPr>
                <a:r>
                  <a:rPr lang="en-US" sz="2200" dirty="0">
                    <a:cs typeface="Times New Roman" panose="02020603050405020304" pitchFamily="18" charset="0"/>
                  </a:rPr>
                  <a:t>Then, the error is given by: </a:t>
                </a:r>
              </a:p>
              <a:p>
                <a:pPr marL="274320" lvl="1"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cs typeface="Times New Roman" panose="02020603050405020304" pitchFamily="18" charset="0"/>
                        </a:rPr>
                        <m:t>𝜀</m:t>
                      </m:r>
                      <m:d>
                        <m:dPr>
                          <m:ctrlPr>
                            <a:rPr lang="en-US" sz="2200" b="0" i="1" smtClean="0">
                              <a:latin typeface="Cambria Math" panose="02040503050406030204" pitchFamily="18" charset="0"/>
                              <a:cs typeface="Times New Roman" panose="02020603050405020304" pitchFamily="18" charset="0"/>
                            </a:rPr>
                          </m:ctrlPr>
                        </m:dPr>
                        <m:e>
                          <m:r>
                            <a:rPr lang="en-US" sz="2200" b="1" i="1" smtClean="0">
                              <a:latin typeface="Cambria Math" panose="02040503050406030204" pitchFamily="18" charset="0"/>
                              <a:cs typeface="Times New Roman" panose="02020603050405020304" pitchFamily="18" charset="0"/>
                            </a:rPr>
                            <m:t>𝒃</m:t>
                          </m:r>
                          <m:r>
                            <a:rPr lang="en-US" sz="2200" b="1" i="1" smtClean="0">
                              <a:latin typeface="Cambria Math" panose="02040503050406030204" pitchFamily="18" charset="0"/>
                              <a:cs typeface="Times New Roman" panose="02020603050405020304" pitchFamily="18" charset="0"/>
                            </a:rPr>
                            <m:t>,</m:t>
                          </m:r>
                          <m:r>
                            <a:rPr lang="en-US" sz="2200" b="1" i="1" smtClean="0">
                              <a:latin typeface="Cambria Math" panose="02040503050406030204" pitchFamily="18" charset="0"/>
                              <a:cs typeface="Times New Roman" panose="02020603050405020304" pitchFamily="18" charset="0"/>
                            </a:rPr>
                            <m:t>𝜸</m:t>
                          </m:r>
                          <m:r>
                            <a:rPr lang="en-US" sz="2200" b="1" i="1" smtClean="0">
                              <a:latin typeface="Cambria Math" panose="02040503050406030204" pitchFamily="18" charset="0"/>
                              <a:cs typeface="Times New Roman" panose="02020603050405020304" pitchFamily="18" charset="0"/>
                            </a:rPr>
                            <m:t>,</m:t>
                          </m:r>
                          <m:r>
                            <a:rPr lang="en-US" sz="2200" b="1" i="1" smtClean="0">
                              <a:latin typeface="Cambria Math" panose="02040503050406030204" pitchFamily="18" charset="0"/>
                              <a:cs typeface="Times New Roman" panose="02020603050405020304" pitchFamily="18" charset="0"/>
                            </a:rPr>
                            <m:t>𝝉</m:t>
                          </m:r>
                        </m:e>
                      </m:d>
                      <m:r>
                        <a:rPr lang="en-US" sz="2200" b="0" i="1" smtClean="0">
                          <a:latin typeface="Cambria Math" panose="02040503050406030204" pitchFamily="18" charset="0"/>
                          <a:cs typeface="Times New Roman" panose="02020603050405020304" pitchFamily="18" charset="0"/>
                        </a:rPr>
                        <m:t>=−</m:t>
                      </m:r>
                      <m:r>
                        <a:rPr lang="en-US" sz="2200" b="1" i="1" smtClean="0">
                          <a:latin typeface="Cambria Math" panose="02040503050406030204" pitchFamily="18" charset="0"/>
                          <a:cs typeface="Times New Roman" panose="02020603050405020304" pitchFamily="18" charset="0"/>
                        </a:rPr>
                        <m:t>𝜸</m:t>
                      </m:r>
                      <m:r>
                        <a:rPr lang="en-US" sz="2200" b="1" i="0" smtClean="0">
                          <a:latin typeface="Cambria Math" panose="02040503050406030204" pitchFamily="18" charset="0"/>
                          <a:cs typeface="Times New Roman" panose="02020603050405020304" pitchFamily="18" charset="0"/>
                        </a:rPr>
                        <m:t>𝐯</m:t>
                      </m:r>
                      <m:r>
                        <a:rPr lang="en-US" sz="2200" b="1" i="0" smtClean="0">
                          <a:latin typeface="Cambria Math" panose="02040503050406030204" pitchFamily="18" charset="0"/>
                          <a:cs typeface="Times New Roman" panose="02020603050405020304" pitchFamily="18" charset="0"/>
                        </a:rPr>
                        <m:t>+</m:t>
                      </m:r>
                      <m:r>
                        <a:rPr lang="en-US" sz="2200" b="1" i="0" smtClean="0">
                          <a:latin typeface="Cambria Math" panose="02040503050406030204" pitchFamily="18" charset="0"/>
                          <a:cs typeface="Times New Roman" panose="02020603050405020304" pitchFamily="18" charset="0"/>
                        </a:rPr>
                        <m:t>𝐩</m:t>
                      </m:r>
                      <m:r>
                        <a:rPr lang="en-US" sz="2200" b="1" i="0" smtClean="0">
                          <a:latin typeface="Cambria Math" panose="02040503050406030204" pitchFamily="18" charset="0"/>
                          <a:cs typeface="Times New Roman" panose="02020603050405020304" pitchFamily="18" charset="0"/>
                        </a:rPr>
                        <m:t>+</m:t>
                      </m:r>
                      <m:sSup>
                        <m:sSupPr>
                          <m:ctrlPr>
                            <a:rPr lang="en-US" sz="2200" b="1" i="1" smtClean="0">
                              <a:latin typeface="Cambria Math" panose="02040503050406030204" pitchFamily="18" charset="0"/>
                              <a:cs typeface="Times New Roman" panose="02020603050405020304" pitchFamily="18" charset="0"/>
                            </a:rPr>
                          </m:ctrlPr>
                        </m:sSupPr>
                        <m:e>
                          <m:d>
                            <m:dPr>
                              <m:ctrlPr>
                                <a:rPr lang="en-US" sz="2200" b="1" i="1" smtClean="0">
                                  <a:latin typeface="Cambria Math" panose="02040503050406030204" pitchFamily="18" charset="0"/>
                                  <a:cs typeface="Times New Roman" panose="02020603050405020304" pitchFamily="18" charset="0"/>
                                </a:rPr>
                              </m:ctrlPr>
                            </m:dPr>
                            <m:e>
                              <m:r>
                                <a:rPr lang="en-US" sz="2200" b="1" i="0" smtClean="0">
                                  <a:latin typeface="Cambria Math" panose="02040503050406030204" pitchFamily="18" charset="0"/>
                                  <a:cs typeface="Times New Roman" panose="02020603050405020304" pitchFamily="18" charset="0"/>
                                </a:rPr>
                                <m:t>𝛀</m:t>
                              </m:r>
                              <m:r>
                                <a:rPr lang="en-US" sz="2200" b="1" i="0" smtClean="0">
                                  <a:latin typeface="Cambria Math" panose="02040503050406030204" pitchFamily="18" charset="0"/>
                                  <a:cs typeface="Times New Roman" panose="02020603050405020304" pitchFamily="18" charset="0"/>
                                </a:rPr>
                                <m:t>+</m:t>
                              </m:r>
                              <m:r>
                                <a:rPr lang="en-US" sz="2200" b="1" i="0" smtClean="0">
                                  <a:latin typeface="Cambria Math" panose="02040503050406030204" pitchFamily="18" charset="0"/>
                                  <a:cs typeface="Times New Roman" panose="02020603050405020304" pitchFamily="18" charset="0"/>
                                </a:rPr>
                                <m:t>𝚲</m:t>
                              </m:r>
                              <m:d>
                                <m:dPr>
                                  <m:ctrlPr>
                                    <a:rPr lang="en-US" sz="2200" b="1" i="1" smtClean="0">
                                      <a:latin typeface="Cambria Math" panose="02040503050406030204" pitchFamily="18" charset="0"/>
                                      <a:cs typeface="Times New Roman" panose="02020603050405020304" pitchFamily="18" charset="0"/>
                                    </a:rPr>
                                  </m:ctrlPr>
                                </m:dPr>
                                <m:e>
                                  <m:r>
                                    <a:rPr lang="en-US" sz="2200" b="1" i="1" smtClean="0">
                                      <a:latin typeface="Cambria Math" panose="02040503050406030204" pitchFamily="18" charset="0"/>
                                      <a:cs typeface="Times New Roman" panose="02020603050405020304" pitchFamily="18" charset="0"/>
                                    </a:rPr>
                                    <m:t>𝒃</m:t>
                                  </m:r>
                                  <m:r>
                                    <a:rPr lang="en-US" sz="2200" b="1" i="1" smtClean="0">
                                      <a:latin typeface="Cambria Math" panose="02040503050406030204" pitchFamily="18" charset="0"/>
                                      <a:cs typeface="Times New Roman" panose="02020603050405020304" pitchFamily="18" charset="0"/>
                                    </a:rPr>
                                    <m:t>,</m:t>
                                  </m:r>
                                  <m:r>
                                    <a:rPr lang="en-US" sz="2200" b="1" i="1" smtClean="0">
                                      <a:latin typeface="Cambria Math" panose="02040503050406030204" pitchFamily="18" charset="0"/>
                                      <a:cs typeface="Times New Roman" panose="02020603050405020304" pitchFamily="18" charset="0"/>
                                    </a:rPr>
                                    <m:t>𝝉</m:t>
                                  </m:r>
                                </m:e>
                              </m:d>
                            </m:e>
                          </m:d>
                        </m:e>
                        <m:sup>
                          <m:r>
                            <a:rPr lang="en-US" sz="2200" b="1" i="1" smtClean="0">
                              <a:latin typeface="Cambria Math" panose="02040503050406030204" pitchFamily="18" charset="0"/>
                              <a:cs typeface="Times New Roman" panose="02020603050405020304" pitchFamily="18" charset="0"/>
                            </a:rPr>
                            <m:t>−</m:t>
                          </m:r>
                          <m:r>
                            <a:rPr lang="en-US" sz="2200" b="1" i="1" smtClean="0">
                              <a:latin typeface="Cambria Math" panose="02040503050406030204" pitchFamily="18" charset="0"/>
                              <a:cs typeface="Times New Roman" panose="02020603050405020304" pitchFamily="18" charset="0"/>
                            </a:rPr>
                            <m:t>𝟏</m:t>
                          </m:r>
                        </m:sup>
                      </m:sSup>
                      <m:r>
                        <a:rPr lang="en-US" sz="2200" b="1" i="1" smtClean="0">
                          <a:latin typeface="Cambria Math" panose="02040503050406030204" pitchFamily="18" charset="0"/>
                          <a:cs typeface="Times New Roman" panose="02020603050405020304" pitchFamily="18" charset="0"/>
                        </a:rPr>
                        <m:t>𝒒</m:t>
                      </m:r>
                    </m:oMath>
                  </m:oMathPara>
                </a14:m>
                <a:endParaRPr lang="en-US" sz="2200" b="1" dirty="0">
                  <a:cs typeface="Times New Roman" panose="02020603050405020304" pitchFamily="18" charset="0"/>
                </a:endParaRPr>
              </a:p>
              <a:p>
                <a:pPr marL="274320" lvl="1" indent="0">
                  <a:buNone/>
                </a:pPr>
                <a:r>
                  <a:rPr lang="en-US" sz="2200" b="1" u="sng" dirty="0">
                    <a:cs typeface="Times New Roman" panose="02020603050405020304" pitchFamily="18" charset="0"/>
                  </a:rPr>
                  <a:t>Moment Condition</a:t>
                </a:r>
              </a:p>
              <a:p>
                <a:pPr marL="274320" lvl="1"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cs typeface="Times New Roman" panose="02020603050405020304" pitchFamily="18" charset="0"/>
                        </a:rPr>
                        <m:t>𝔼</m:t>
                      </m:r>
                      <m:d>
                        <m:dPr>
                          <m:begChr m:val="["/>
                          <m:endChr m:val="]"/>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𝜀</m:t>
                          </m:r>
                          <m:d>
                            <m:dPr>
                              <m:ctrlPr>
                                <a:rPr lang="en-US" sz="2200" b="0" i="1" smtClean="0">
                                  <a:latin typeface="Cambria Math" panose="02040503050406030204" pitchFamily="18" charset="0"/>
                                  <a:cs typeface="Times New Roman" panose="02020603050405020304" pitchFamily="18" charset="0"/>
                                </a:rPr>
                              </m:ctrlPr>
                            </m:dPr>
                            <m:e>
                              <m:r>
                                <a:rPr lang="en-US" sz="2200" b="1" i="1" smtClean="0">
                                  <a:latin typeface="Cambria Math" panose="02040503050406030204" pitchFamily="18" charset="0"/>
                                  <a:cs typeface="Times New Roman" panose="02020603050405020304" pitchFamily="18" charset="0"/>
                                </a:rPr>
                                <m:t>𝒃</m:t>
                              </m:r>
                              <m:r>
                                <a:rPr lang="en-US" sz="2200" b="1" i="1" smtClean="0">
                                  <a:latin typeface="Cambria Math" panose="02040503050406030204" pitchFamily="18" charset="0"/>
                                  <a:cs typeface="Times New Roman" panose="02020603050405020304" pitchFamily="18" charset="0"/>
                                </a:rPr>
                                <m:t>,</m:t>
                              </m:r>
                              <m:r>
                                <a:rPr lang="en-US" sz="2200" b="1" i="1" smtClean="0">
                                  <a:latin typeface="Cambria Math" panose="02040503050406030204" pitchFamily="18" charset="0"/>
                                  <a:cs typeface="Times New Roman" panose="02020603050405020304" pitchFamily="18" charset="0"/>
                                </a:rPr>
                                <m:t>𝜸</m:t>
                              </m:r>
                              <m:r>
                                <a:rPr lang="en-US" sz="2200" b="1" i="1" smtClean="0">
                                  <a:latin typeface="Cambria Math" panose="02040503050406030204" pitchFamily="18" charset="0"/>
                                  <a:cs typeface="Times New Roman" panose="02020603050405020304" pitchFamily="18" charset="0"/>
                                </a:rPr>
                                <m:t>,</m:t>
                              </m:r>
                              <m:r>
                                <a:rPr lang="en-US" sz="2200" b="1" i="1" smtClean="0">
                                  <a:latin typeface="Cambria Math" panose="02040503050406030204" pitchFamily="18" charset="0"/>
                                  <a:cs typeface="Times New Roman" panose="02020603050405020304" pitchFamily="18" charset="0"/>
                                </a:rPr>
                                <m:t>𝝉</m:t>
                              </m:r>
                            </m:e>
                          </m:d>
                        </m:e>
                        <m:e>
                          <m:sSub>
                            <m:sSubPr>
                              <m:ctrlPr>
                                <a:rPr lang="en-US" sz="2200" b="1" i="1" smtClean="0">
                                  <a:latin typeface="Cambria Math" panose="02040503050406030204" pitchFamily="18" charset="0"/>
                                  <a:cs typeface="Times New Roman" panose="02020603050405020304" pitchFamily="18" charset="0"/>
                                </a:rPr>
                              </m:ctrlPr>
                            </m:sSubPr>
                            <m:e>
                              <m:r>
                                <a:rPr lang="en-US" sz="2200" b="1" i="1" smtClean="0">
                                  <a:latin typeface="Cambria Math" panose="02040503050406030204" pitchFamily="18" charset="0"/>
                                  <a:cs typeface="Times New Roman" panose="02020603050405020304" pitchFamily="18" charset="0"/>
                                </a:rPr>
                                <m:t>𝒁</m:t>
                              </m:r>
                            </m:e>
                            <m:sub>
                              <m:r>
                                <a:rPr lang="en-US" sz="2200" b="1" i="1" smtClean="0">
                                  <a:latin typeface="Cambria Math" panose="02040503050406030204" pitchFamily="18" charset="0"/>
                                  <a:cs typeface="Times New Roman" panose="02020603050405020304" pitchFamily="18" charset="0"/>
                                </a:rPr>
                                <m:t>𝒎𝒋</m:t>
                              </m:r>
                            </m:sub>
                          </m:sSub>
                        </m:e>
                      </m:d>
                      <m:r>
                        <a:rPr lang="en-US" sz="2200" b="1" i="1" smtClean="0">
                          <a:latin typeface="Cambria Math" panose="02040503050406030204" pitchFamily="18" charset="0"/>
                          <a:cs typeface="Times New Roman" panose="02020603050405020304" pitchFamily="18" charset="0"/>
                        </a:rPr>
                        <m:t>=</m:t>
                      </m:r>
                      <m:r>
                        <a:rPr lang="en-US" sz="2200" b="1" i="1" smtClean="0">
                          <a:latin typeface="Cambria Math" panose="02040503050406030204" pitchFamily="18" charset="0"/>
                          <a:cs typeface="Times New Roman" panose="02020603050405020304" pitchFamily="18" charset="0"/>
                        </a:rPr>
                        <m:t>𝟎</m:t>
                      </m:r>
                    </m:oMath>
                  </m:oMathPara>
                </a14:m>
                <a:endParaRPr lang="en-US" sz="2200" dirty="0">
                  <a:cs typeface="Times New Roman" panose="02020603050405020304" pitchFamily="18" charset="0"/>
                </a:endParaRPr>
              </a:p>
              <a:p>
                <a:pPr marL="274320" lvl="1" indent="0">
                  <a:buNone/>
                </a:pPr>
                <a:r>
                  <a:rPr lang="en-US" sz="2200" dirty="0">
                    <a:cs typeface="Times New Roman" panose="02020603050405020304" pitchFamily="18" charset="0"/>
                  </a:rPr>
                  <a:t>For exogenous variables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𝑍</m:t>
                    </m:r>
                  </m:oMath>
                </a14:m>
                <a:r>
                  <a:rPr lang="en-US" sz="2200" dirty="0">
                    <a:cs typeface="Times New Roman" panose="02020603050405020304" pitchFamily="18" charset="0"/>
                  </a:rPr>
                  <a:t>:</a:t>
                </a:r>
              </a:p>
              <a:p>
                <a:pPr lvl="1"/>
                <a:r>
                  <a:rPr lang="en-US" sz="2200" dirty="0">
                    <a:cs typeface="Times New Roman" panose="02020603050405020304" pitchFamily="18" charset="0"/>
                  </a:rPr>
                  <a:t>Cost fixed effects </a:t>
                </a:r>
                <a14:m>
                  <m:oMath xmlns:m="http://schemas.openxmlformats.org/officeDocument/2006/math">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𝑣</m:t>
                        </m:r>
                      </m:e>
                      <m:sub>
                        <m:r>
                          <a:rPr lang="en-US" sz="2200" b="0" i="1" smtClean="0">
                            <a:latin typeface="Cambria Math" panose="02040503050406030204" pitchFamily="18" charset="0"/>
                            <a:cs typeface="Times New Roman" panose="02020603050405020304" pitchFamily="18" charset="0"/>
                          </a:rPr>
                          <m:t>𝑚𝑗</m:t>
                        </m:r>
                      </m:sub>
                    </m:sSub>
                  </m:oMath>
                </a14:m>
                <a:endParaRPr lang="en-US" sz="2200" dirty="0">
                  <a:cs typeface="Times New Roman" panose="02020603050405020304" pitchFamily="18" charset="0"/>
                </a:endParaRPr>
              </a:p>
              <a:p>
                <a:pPr lvl="1"/>
                <a:r>
                  <a:rPr lang="en-US" sz="2200" dirty="0">
                    <a:cs typeface="Times New Roman" panose="02020603050405020304" pitchFamily="18" charset="0"/>
                  </a:rPr>
                  <a:t>Indicators for the entities covered by each bargaining parameter</a:t>
                </a:r>
              </a:p>
              <a:p>
                <a:pPr lvl="1"/>
                <a:r>
                  <a:rPr lang="en-US" sz="2200" dirty="0">
                    <a:cs typeface="Times New Roman" panose="02020603050405020304" pitchFamily="18" charset="0"/>
                  </a:rPr>
                  <a:t>Predicted willingness-to-pay for the hospital</a:t>
                </a:r>
              </a:p>
              <a:p>
                <a:pPr lvl="1"/>
                <a:r>
                  <a:rPr lang="en-US" sz="2200" dirty="0">
                    <a:cs typeface="Times New Roman" panose="02020603050405020304" pitchFamily="18" charset="0"/>
                  </a:rPr>
                  <a:t>Predicted willingness-to-pay for the system</a:t>
                </a:r>
              </a:p>
              <a:p>
                <a:pPr lvl="1"/>
                <a:r>
                  <a:rPr lang="en-US" sz="2200" dirty="0">
                    <a:cs typeface="Times New Roman" panose="02020603050405020304" pitchFamily="18" charset="0"/>
                  </a:rPr>
                  <a:t>Predicted willingness-to-pay per enrollee for each MCO</a:t>
                </a:r>
              </a:p>
              <a:p>
                <a:pPr lvl="1"/>
                <a:r>
                  <a:rPr lang="en-US" sz="2200" dirty="0">
                    <a:cs typeface="Times New Roman" panose="02020603050405020304" pitchFamily="18" charset="0"/>
                  </a:rPr>
                  <a:t>Predicted total hospital quantity</a:t>
                </a:r>
              </a:p>
              <a:p>
                <a:pPr marL="274320" lvl="1" indent="0">
                  <a:buNone/>
                </a:pPr>
                <a:endParaRPr lang="en-US" sz="2200" dirty="0">
                  <a:cs typeface="Times New Roman" panose="02020603050405020304" pitchFamily="18" charset="0"/>
                </a:endParaRPr>
              </a:p>
              <a:p>
                <a:pPr marL="731520" lvl="1" indent="-457200">
                  <a:buFont typeface="+mj-lt"/>
                  <a:buAutoNum type="arabicPeriod"/>
                </a:pPr>
                <a:endParaRPr lang="en-US" sz="2200" b="1" dirty="0">
                  <a:cs typeface="Times New Roman" panose="02020603050405020304" pitchFamily="18" charset="0"/>
                </a:endParaRPr>
              </a:p>
              <a:p>
                <a:pPr marL="731520" lvl="1" indent="-457200">
                  <a:buFont typeface="+mj-lt"/>
                  <a:buAutoNum type="arabicPeriod"/>
                </a:pPr>
                <a:endParaRPr lang="en-US" sz="22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124EF241-E4D2-3C5C-0D11-C0FBCF012740}"/>
                  </a:ext>
                </a:extLst>
              </p:cNvPr>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t="-1423"/>
                </a:stretch>
              </a:blipFill>
            </p:spPr>
            <p:txBody>
              <a:bodyPr/>
              <a:lstStyle/>
              <a:p>
                <a:r>
                  <a:rPr lang="en-US">
                    <a:noFill/>
                  </a:rPr>
                  <a:t> </a:t>
                </a:r>
              </a:p>
            </p:txBody>
          </p:sp>
        </mc:Fallback>
      </mc:AlternateContent>
    </p:spTree>
    <p:extLst>
      <p:ext uri="{BB962C8B-B14F-4D97-AF65-F5344CB8AC3E}">
        <p14:creationId xmlns:p14="http://schemas.microsoft.com/office/powerpoint/2010/main" val="792064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149" y="-32722"/>
            <a:ext cx="11493250" cy="682534"/>
          </a:xfrm>
        </p:spPr>
        <p:txBody>
          <a:bodyPr>
            <a:noAutofit/>
          </a:bodyPr>
          <a:lstStyle/>
          <a:p>
            <a:r>
              <a:rPr lang="en-US" sz="3600" dirty="0">
                <a:cs typeface="Times New Roman" panose="02020603050405020304" pitchFamily="18" charset="0"/>
              </a:rPr>
              <a:t>Structural Parameters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0869A0A8-B234-F7F1-97A7-505DB4BA73E2}"/>
              </a:ext>
            </a:extLst>
          </p:cNvPr>
          <p:cNvPicPr>
            <a:picLocks noChangeAspect="1"/>
          </p:cNvPicPr>
          <p:nvPr/>
        </p:nvPicPr>
        <p:blipFill>
          <a:blip r:embed="rId3"/>
          <a:stretch>
            <a:fillRect/>
          </a:stretch>
        </p:blipFill>
        <p:spPr>
          <a:xfrm>
            <a:off x="69554" y="574484"/>
            <a:ext cx="8617245" cy="6080526"/>
          </a:xfrm>
          <a:prstGeom prst="rect">
            <a:avLst/>
          </a:prstGeom>
        </p:spPr>
      </p:pic>
    </p:spTree>
    <p:extLst>
      <p:ext uri="{BB962C8B-B14F-4D97-AF65-F5344CB8AC3E}">
        <p14:creationId xmlns:p14="http://schemas.microsoft.com/office/powerpoint/2010/main" val="4155812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AC31C-9193-9272-4DD3-7601DCBDA9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AC029E-1F93-1F2B-94DA-A8ACDF41BA7F}"/>
              </a:ext>
            </a:extLst>
          </p:cNvPr>
          <p:cNvSpPr>
            <a:spLocks noGrp="1"/>
          </p:cNvSpPr>
          <p:nvPr>
            <p:ph type="title"/>
          </p:nvPr>
        </p:nvSpPr>
        <p:spPr>
          <a:xfrm>
            <a:off x="89149" y="-32722"/>
            <a:ext cx="11493250" cy="682534"/>
          </a:xfrm>
        </p:spPr>
        <p:txBody>
          <a:bodyPr>
            <a:noAutofit/>
          </a:bodyPr>
          <a:lstStyle/>
          <a:p>
            <a:r>
              <a:rPr lang="en-US" sz="3600" dirty="0">
                <a:cs typeface="Times New Roman" panose="02020603050405020304" pitchFamily="18" charset="0"/>
              </a:rPr>
              <a:t>Counterfactuals</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26972A6-1CAA-C650-231C-C34178DA25DD}"/>
              </a:ext>
            </a:extLst>
          </p:cNvPr>
          <p:cNvSpPr>
            <a:spLocks noGrp="1"/>
          </p:cNvSpPr>
          <p:nvPr>
            <p:ph idx="1"/>
          </p:nvPr>
        </p:nvSpPr>
        <p:spPr>
          <a:xfrm>
            <a:off x="609601" y="1066801"/>
            <a:ext cx="10439400" cy="5141388"/>
          </a:xfrm>
        </p:spPr>
        <p:txBody>
          <a:bodyPr>
            <a:noAutofit/>
          </a:bodyPr>
          <a:lstStyle/>
          <a:p>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E0807631-17B2-E4D1-F35F-3FCB37026651}"/>
              </a:ext>
            </a:extLst>
          </p:cNvPr>
          <p:cNvPicPr>
            <a:picLocks noChangeAspect="1"/>
          </p:cNvPicPr>
          <p:nvPr/>
        </p:nvPicPr>
        <p:blipFill>
          <a:blip r:embed="rId3"/>
          <a:stretch>
            <a:fillRect/>
          </a:stretch>
        </p:blipFill>
        <p:spPr>
          <a:xfrm>
            <a:off x="0" y="914401"/>
            <a:ext cx="11416936" cy="3154680"/>
          </a:xfrm>
          <a:prstGeom prst="rect">
            <a:avLst/>
          </a:prstGeom>
        </p:spPr>
      </p:pic>
    </p:spTree>
    <p:extLst>
      <p:ext uri="{BB962C8B-B14F-4D97-AF65-F5344CB8AC3E}">
        <p14:creationId xmlns:p14="http://schemas.microsoft.com/office/powerpoint/2010/main" val="18039701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05F96-8BA9-D560-D31B-35D22799A1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8EE290-731B-9D27-2D7C-BE41FCA2818A}"/>
              </a:ext>
            </a:extLst>
          </p:cNvPr>
          <p:cNvSpPr>
            <a:spLocks noGrp="1"/>
          </p:cNvSpPr>
          <p:nvPr>
            <p:ph type="title"/>
          </p:nvPr>
        </p:nvSpPr>
        <p:spPr>
          <a:xfrm>
            <a:off x="89149" y="-32722"/>
            <a:ext cx="11493250" cy="682534"/>
          </a:xfrm>
        </p:spPr>
        <p:txBody>
          <a:bodyPr>
            <a:noAutofit/>
          </a:bodyPr>
          <a:lstStyle/>
          <a:p>
            <a:r>
              <a:rPr lang="en-US" sz="3600" dirty="0">
                <a:cs typeface="Times New Roman" panose="02020603050405020304" pitchFamily="18" charset="0"/>
              </a:rPr>
              <a:t>Extension/Follow-up work </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7548F88-CED9-0C0E-91E2-DE5B0786FFB2}"/>
              </a:ext>
            </a:extLst>
          </p:cNvPr>
          <p:cNvSpPr>
            <a:spLocks noGrp="1"/>
          </p:cNvSpPr>
          <p:nvPr>
            <p:ph idx="1"/>
          </p:nvPr>
        </p:nvSpPr>
        <p:spPr>
          <a:xfrm>
            <a:off x="609601" y="1066801"/>
            <a:ext cx="10439400" cy="5141388"/>
          </a:xfrm>
        </p:spPr>
        <p:txBody>
          <a:bodyPr>
            <a:noAutofit/>
          </a:bodyPr>
          <a:lstStyle/>
          <a:p>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63702CCA-A6A9-65F2-DD64-4D889419BBB7}"/>
              </a:ext>
            </a:extLst>
          </p:cNvPr>
          <p:cNvPicPr>
            <a:picLocks noChangeAspect="1"/>
          </p:cNvPicPr>
          <p:nvPr/>
        </p:nvPicPr>
        <p:blipFill>
          <a:blip r:embed="rId3"/>
          <a:stretch>
            <a:fillRect/>
          </a:stretch>
        </p:blipFill>
        <p:spPr>
          <a:xfrm>
            <a:off x="1147353" y="649811"/>
            <a:ext cx="7372634" cy="5750989"/>
          </a:xfrm>
          <a:prstGeom prst="rect">
            <a:avLst/>
          </a:prstGeom>
        </p:spPr>
      </p:pic>
    </p:spTree>
    <p:extLst>
      <p:ext uri="{BB962C8B-B14F-4D97-AF65-F5344CB8AC3E}">
        <p14:creationId xmlns:p14="http://schemas.microsoft.com/office/powerpoint/2010/main" val="2006707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3276600"/>
            <a:ext cx="10625328" cy="1298448"/>
          </a:xfrm>
        </p:spPr>
        <p:txBody>
          <a:bodyPr>
            <a:normAutofit/>
          </a:bodyPr>
          <a:lstStyle/>
          <a:p>
            <a:r>
              <a:rPr lang="en-US" dirty="0"/>
              <a:t>Gaynor, Ho, &amp; Town (2015)</a:t>
            </a:r>
          </a:p>
        </p:txBody>
      </p:sp>
      <p:sp>
        <p:nvSpPr>
          <p:cNvPr id="7" name="Subtitle 4">
            <a:extLst>
              <a:ext uri="{FF2B5EF4-FFF2-40B4-BE49-F238E27FC236}">
                <a16:creationId xmlns:a16="http://schemas.microsoft.com/office/drawing/2014/main" id="{592755C3-E09C-4692-E8D4-9A9FB12BD9A6}"/>
              </a:ext>
            </a:extLst>
          </p:cNvPr>
          <p:cNvSpPr txBox="1">
            <a:spLocks/>
          </p:cNvSpPr>
          <p:nvPr/>
        </p:nvSpPr>
        <p:spPr>
          <a:xfrm>
            <a:off x="1235290" y="4814777"/>
            <a:ext cx="9966109" cy="1691640"/>
          </a:xfrm>
          <a:prstGeom prst="rect">
            <a:avLst/>
          </a:prstGeom>
        </p:spPr>
        <p:txBody>
          <a:bodyPr vert="horz" lIns="91440" tIns="45720" rIns="91440" bIns="45720" rtlCol="0">
            <a:norm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Times New Roman" panose="02020603050405020304" pitchFamily="18" charset="0"/>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Times New Roman" panose="02020603050405020304" pitchFamily="18" charset="0"/>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Times New Roman" panose="02020603050405020304" pitchFamily="18" charset="0"/>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Times New Roman" panose="02020603050405020304" pitchFamily="18" charset="0"/>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Times New Roman" panose="02020603050405020304" pitchFamily="18" charset="0"/>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r>
              <a:rPr lang="en-US" sz="2400" dirty="0"/>
              <a:t>“The Industrial Organization of Healthcare Markets”</a:t>
            </a:r>
          </a:p>
          <a:p>
            <a:r>
              <a:rPr lang="en-US" sz="2400" i="1" dirty="0"/>
              <a:t>Journal of Economic Literature</a:t>
            </a:r>
            <a:endParaRPr lang="en-US" sz="2400" dirty="0"/>
          </a:p>
        </p:txBody>
      </p:sp>
    </p:spTree>
    <p:extLst>
      <p:ext uri="{BB962C8B-B14F-4D97-AF65-F5344CB8AC3E}">
        <p14:creationId xmlns:p14="http://schemas.microsoft.com/office/powerpoint/2010/main" val="4163151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What about patient plan choice </a:t>
            </a:r>
            <a:r>
              <a:rPr lang="en-US" sz="3600" i="1" dirty="0">
                <a:cs typeface="Times New Roman" panose="02020603050405020304" pitchFamily="18" charset="0"/>
              </a:rPr>
              <a:t>and </a:t>
            </a:r>
            <a:r>
              <a:rPr lang="en-US" sz="3600" dirty="0">
                <a:cs typeface="Times New Roman" panose="02020603050405020304" pitchFamily="18" charset="0"/>
              </a:rPr>
              <a:t>bargaining?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marL="0" indent="0">
              <a:buNone/>
            </a:pPr>
            <a:r>
              <a:rPr lang="en-CA" sz="2400" dirty="0">
                <a:cs typeface="Times New Roman" panose="02020603050405020304" pitchFamily="18" charset="0"/>
              </a:rPr>
              <a:t>Goals of the model (</a:t>
            </a:r>
            <a:r>
              <a:rPr lang="en-CA" sz="2400" i="1" dirty="0">
                <a:cs typeface="Times New Roman" panose="02020603050405020304" pitchFamily="18" charset="0"/>
              </a:rPr>
              <a:t>research questions</a:t>
            </a:r>
            <a:r>
              <a:rPr lang="en-CA" sz="2400" dirty="0">
                <a:cs typeface="Times New Roman" panose="02020603050405020304" pitchFamily="18" charset="0"/>
              </a:rPr>
              <a:t>): </a:t>
            </a:r>
          </a:p>
          <a:p>
            <a:pPr marL="457200" indent="-457200">
              <a:buFont typeface="+mj-lt"/>
              <a:buAutoNum type="arabicPeriod"/>
            </a:pPr>
            <a:r>
              <a:rPr lang="en-CA" sz="2400" dirty="0">
                <a:cs typeface="Times New Roman" panose="02020603050405020304" pitchFamily="18" charset="0"/>
              </a:rPr>
              <a:t>What is the role of market power in how hospitals provide care? </a:t>
            </a:r>
          </a:p>
          <a:p>
            <a:pPr marL="457200" indent="-457200">
              <a:buFont typeface="+mj-lt"/>
              <a:buAutoNum type="arabicPeriod"/>
            </a:pPr>
            <a:r>
              <a:rPr lang="en-CA" sz="2400" dirty="0">
                <a:cs typeface="Times New Roman" panose="02020603050405020304" pitchFamily="18" charset="0"/>
              </a:rPr>
              <a:t>How do hospital mergers (which change (1)) affect prices and welfare? </a:t>
            </a:r>
          </a:p>
          <a:p>
            <a:pPr marL="457200" indent="-457200">
              <a:buFont typeface="+mj-lt"/>
              <a:buAutoNum type="arabicPeriod"/>
            </a:pPr>
            <a:r>
              <a:rPr lang="en-CA" sz="2400" dirty="0">
                <a:cs typeface="Times New Roman" panose="02020603050405020304" pitchFamily="18" charset="0"/>
              </a:rPr>
              <a:t>What does a structural model tell us about </a:t>
            </a:r>
            <a:r>
              <a:rPr lang="en-CA" sz="2400" b="1" dirty="0">
                <a:cs typeface="Times New Roman" panose="02020603050405020304" pitchFamily="18" charset="0"/>
              </a:rPr>
              <a:t>reduced-form estimation? </a:t>
            </a:r>
          </a:p>
          <a:p>
            <a:pPr marL="457200" indent="-457200">
              <a:buFont typeface="+mj-lt"/>
              <a:buAutoNum type="arabicPeriod"/>
            </a:pPr>
            <a:endParaRPr lang="en-US" sz="2400" dirty="0">
              <a:cs typeface="Times New Roman" panose="02020603050405020304" pitchFamily="18" charset="0"/>
            </a:endParaRPr>
          </a:p>
          <a:p>
            <a:endParaRPr lang="en-US" sz="2400" dirty="0">
              <a:cs typeface="Times New Roman" panose="02020603050405020304" pitchFamily="18" charset="0"/>
            </a:endParaRPr>
          </a:p>
        </p:txBody>
      </p:sp>
    </p:spTree>
    <p:extLst>
      <p:ext uri="{BB962C8B-B14F-4D97-AF65-F5344CB8AC3E}">
        <p14:creationId xmlns:p14="http://schemas.microsoft.com/office/powerpoint/2010/main" val="933140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79CA3-1BF9-C79D-49F0-E85E3E27C4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0C8D15-62BD-A9F6-4632-CE3F6E207309}"/>
              </a:ext>
            </a:extLst>
          </p:cNvPr>
          <p:cNvSpPr>
            <a:spLocks noGrp="1"/>
          </p:cNvSpPr>
          <p:nvPr>
            <p:ph type="title"/>
          </p:nvPr>
        </p:nvSpPr>
        <p:spPr>
          <a:xfrm>
            <a:off x="381000" y="365760"/>
            <a:ext cx="10573512" cy="563815"/>
          </a:xfrm>
        </p:spPr>
        <p:txBody>
          <a:bodyPr>
            <a:normAutofit fontScale="90000"/>
          </a:bodyPr>
          <a:lstStyle/>
          <a:p>
            <a:r>
              <a:rPr lang="en-US" sz="3600" dirty="0">
                <a:latin typeface="Aptos" panose="020B0004020202020204" pitchFamily="34" charset="0"/>
                <a:cs typeface="Times New Roman" panose="02020603050405020304" pitchFamily="18" charset="0"/>
              </a:rPr>
              <a:t>Methodology: Audit Study</a:t>
            </a:r>
          </a:p>
        </p:txBody>
      </p:sp>
      <p:sp>
        <p:nvSpPr>
          <p:cNvPr id="7" name="Content Placeholder 6">
            <a:extLst>
              <a:ext uri="{FF2B5EF4-FFF2-40B4-BE49-F238E27FC236}">
                <a16:creationId xmlns:a16="http://schemas.microsoft.com/office/drawing/2014/main" id="{F8ACC93B-CEBB-1F4D-600A-1AB1C7406682}"/>
              </a:ext>
            </a:extLst>
          </p:cNvPr>
          <p:cNvSpPr>
            <a:spLocks noGrp="1"/>
          </p:cNvSpPr>
          <p:nvPr>
            <p:ph idx="1"/>
          </p:nvPr>
        </p:nvSpPr>
        <p:spPr>
          <a:xfrm>
            <a:off x="381000" y="929576"/>
            <a:ext cx="10573512" cy="5250562"/>
          </a:xfrm>
        </p:spPr>
        <p:txBody>
          <a:bodyPr>
            <a:noAutofit/>
          </a:bodyPr>
          <a:lstStyle/>
          <a:p>
            <a:r>
              <a:rPr lang="en-US" sz="2200" dirty="0">
                <a:latin typeface="Aptos" panose="020B0004020202020204" pitchFamily="34" charset="0"/>
              </a:rPr>
              <a:t>Standardized patients in Kenya (portraying same clinical case scenario)</a:t>
            </a:r>
          </a:p>
          <a:p>
            <a:pPr lvl="1"/>
            <a:r>
              <a:rPr lang="en-US" sz="2200" dirty="0">
                <a:latin typeface="Aptos" panose="020B0004020202020204" pitchFamily="34" charset="0"/>
              </a:rPr>
              <a:t>Scenario: should require a malaria test + drug if test is positive</a:t>
            </a:r>
          </a:p>
          <a:p>
            <a:pPr lvl="1"/>
            <a:r>
              <a:rPr lang="en-US" sz="2200" dirty="0">
                <a:latin typeface="Aptos" panose="020B0004020202020204" pitchFamily="34" charset="0"/>
              </a:rPr>
              <a:t>The twist: all individuals are </a:t>
            </a:r>
            <a:r>
              <a:rPr lang="en-US" sz="2200" b="1" dirty="0">
                <a:latin typeface="Aptos" panose="020B0004020202020204" pitchFamily="34" charset="0"/>
              </a:rPr>
              <a:t>negative </a:t>
            </a:r>
            <a:r>
              <a:rPr lang="en-US" sz="2200" dirty="0">
                <a:latin typeface="Aptos" panose="020B0004020202020204" pitchFamily="34" charset="0"/>
              </a:rPr>
              <a:t>– looking at false positives only</a:t>
            </a:r>
          </a:p>
          <a:p>
            <a:r>
              <a:rPr lang="en-US" sz="2200" dirty="0">
                <a:latin typeface="Aptos" panose="020B0004020202020204" pitchFamily="34" charset="0"/>
              </a:rPr>
              <a:t>Measure provider preferences using a lab in the field real-stakes modified version of the dictator game:</a:t>
            </a:r>
          </a:p>
          <a:p>
            <a:pPr lvl="1"/>
            <a:r>
              <a:rPr lang="en-US" sz="2200" dirty="0">
                <a:latin typeface="Aptos" panose="020B0004020202020204" pitchFamily="34" charset="0"/>
              </a:rPr>
              <a:t>MD is given an endowment and asked how much he or she would like to give to a patient (client). </a:t>
            </a:r>
          </a:p>
          <a:p>
            <a:pPr lvl="1"/>
            <a:r>
              <a:rPr lang="en-US" sz="2200" dirty="0">
                <a:latin typeface="Aptos" panose="020B0004020202020204" pitchFamily="34" charset="0"/>
              </a:rPr>
              <a:t>The client is then given that amount in mobile money, and the provider gets to keep the remaining amount.</a:t>
            </a:r>
          </a:p>
          <a:p>
            <a:pPr lvl="1"/>
            <a:r>
              <a:rPr lang="en-US" sz="2200" dirty="0">
                <a:latin typeface="Aptos" panose="020B0004020202020204" pitchFamily="34" charset="0"/>
              </a:rPr>
              <a:t>Played 14 times across 4 different patients (1 real + 3 hypothetical) and various amounts </a:t>
            </a:r>
          </a:p>
          <a:p>
            <a:pPr lvl="1"/>
            <a:r>
              <a:rPr lang="en-US" sz="2200" u="sng" dirty="0">
                <a:latin typeface="Aptos" panose="020B0004020202020204" pitchFamily="34" charset="0"/>
              </a:rPr>
              <a:t>Primary measure of altruism is each provider’s average share of the endowment</a:t>
            </a:r>
          </a:p>
          <a:p>
            <a:pPr lvl="1"/>
            <a:r>
              <a:rPr lang="en-US" sz="2200" u="sng" dirty="0">
                <a:latin typeface="Aptos" panose="020B0004020202020204" pitchFamily="34" charset="0"/>
              </a:rPr>
              <a:t>given to the client or “client budget share” (CBS) over the 14 observations.</a:t>
            </a:r>
          </a:p>
          <a:p>
            <a:r>
              <a:rPr lang="en-US" sz="2200" dirty="0">
                <a:latin typeface="Aptos" panose="020B0004020202020204" pitchFamily="34" charset="0"/>
              </a:rPr>
              <a:t>Treatment effects regressions control for SP fixed-effects and provider controls (background, training, experience, medical knowledge, etc.)</a:t>
            </a:r>
          </a:p>
          <a:p>
            <a:endParaRPr lang="en-US" sz="2200" dirty="0">
              <a:latin typeface="Aptos" panose="020B0004020202020204" pitchFamily="34" charset="0"/>
            </a:endParaRPr>
          </a:p>
        </p:txBody>
      </p:sp>
      <p:sp>
        <p:nvSpPr>
          <p:cNvPr id="5" name="Content Placeholder 2">
            <a:extLst>
              <a:ext uri="{FF2B5EF4-FFF2-40B4-BE49-F238E27FC236}">
                <a16:creationId xmlns:a16="http://schemas.microsoft.com/office/drawing/2014/main" id="{53C5A9B1-6E1A-966C-2C4C-8B05FBE19627}"/>
              </a:ext>
            </a:extLst>
          </p:cNvPr>
          <p:cNvSpPr txBox="1">
            <a:spLocks/>
          </p:cNvSpPr>
          <p:nvPr/>
        </p:nvSpPr>
        <p:spPr>
          <a:xfrm>
            <a:off x="876300" y="929575"/>
            <a:ext cx="10439400" cy="215434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None/>
            </a:pPr>
            <a:endParaRPr lang="en-US" sz="2400" dirty="0">
              <a:cs typeface="Times New Roman" panose="02020603050405020304" pitchFamily="18" charset="0"/>
            </a:endParaRPr>
          </a:p>
        </p:txBody>
      </p:sp>
    </p:spTree>
    <p:extLst>
      <p:ext uri="{BB962C8B-B14F-4D97-AF65-F5344CB8AC3E}">
        <p14:creationId xmlns:p14="http://schemas.microsoft.com/office/powerpoint/2010/main" val="42067791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What about patient plan choice </a:t>
            </a:r>
            <a:r>
              <a:rPr lang="en-US" sz="3600" i="1" dirty="0">
                <a:cs typeface="Times New Roman" panose="02020603050405020304" pitchFamily="18" charset="0"/>
              </a:rPr>
              <a:t>and </a:t>
            </a:r>
            <a:r>
              <a:rPr lang="en-US" sz="3600" dirty="0">
                <a:cs typeface="Times New Roman" panose="02020603050405020304" pitchFamily="18" charset="0"/>
              </a:rPr>
              <a:t>bargaining?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marL="0" indent="0">
              <a:buNone/>
            </a:pPr>
            <a:r>
              <a:rPr lang="en-CA" sz="2400" dirty="0">
                <a:cs typeface="Times New Roman" panose="02020603050405020304" pitchFamily="18" charset="0"/>
              </a:rPr>
              <a:t>Goals of the model (</a:t>
            </a:r>
            <a:r>
              <a:rPr lang="en-CA" sz="2400" i="1" dirty="0">
                <a:cs typeface="Times New Roman" panose="02020603050405020304" pitchFamily="18" charset="0"/>
              </a:rPr>
              <a:t>research questions</a:t>
            </a:r>
            <a:r>
              <a:rPr lang="en-CA" sz="2400" dirty="0">
                <a:cs typeface="Times New Roman" panose="02020603050405020304" pitchFamily="18" charset="0"/>
              </a:rPr>
              <a:t>): </a:t>
            </a:r>
          </a:p>
          <a:p>
            <a:pPr marL="457200" indent="-457200">
              <a:buFont typeface="+mj-lt"/>
              <a:buAutoNum type="arabicPeriod"/>
            </a:pPr>
            <a:r>
              <a:rPr lang="en-CA" sz="2400" dirty="0">
                <a:cs typeface="Times New Roman" panose="02020603050405020304" pitchFamily="18" charset="0"/>
              </a:rPr>
              <a:t>What is the role of market power in how hospitals provide care? </a:t>
            </a:r>
          </a:p>
          <a:p>
            <a:pPr marL="457200" indent="-457200">
              <a:buFont typeface="+mj-lt"/>
              <a:buAutoNum type="arabicPeriod"/>
            </a:pPr>
            <a:r>
              <a:rPr lang="en-CA" sz="2400" dirty="0">
                <a:cs typeface="Times New Roman" panose="02020603050405020304" pitchFamily="18" charset="0"/>
              </a:rPr>
              <a:t>How do hospital mergers (which change (1)) affect prices and welfare? </a:t>
            </a:r>
          </a:p>
          <a:p>
            <a:pPr marL="457200" indent="-457200">
              <a:buFont typeface="+mj-lt"/>
              <a:buAutoNum type="arabicPeriod"/>
            </a:pPr>
            <a:r>
              <a:rPr lang="en-CA" sz="2400" dirty="0">
                <a:cs typeface="Times New Roman" panose="02020603050405020304" pitchFamily="18" charset="0"/>
              </a:rPr>
              <a:t>What does a structural model tell us about </a:t>
            </a:r>
            <a:r>
              <a:rPr lang="en-CA" sz="2400" b="1" dirty="0">
                <a:cs typeface="Times New Roman" panose="02020603050405020304" pitchFamily="18" charset="0"/>
              </a:rPr>
              <a:t>reduced-form estimation? </a:t>
            </a:r>
          </a:p>
          <a:p>
            <a:pPr marL="0" indent="0">
              <a:buNone/>
            </a:pPr>
            <a:r>
              <a:rPr lang="en-US" sz="2400" dirty="0">
                <a:cs typeface="Times New Roman" panose="02020603050405020304" pitchFamily="18" charset="0"/>
              </a:rPr>
              <a:t>How are hospitals different from other markets? </a:t>
            </a:r>
          </a:p>
          <a:p>
            <a:r>
              <a:rPr lang="en-US" sz="2400" dirty="0">
                <a:cs typeface="Times New Roman" panose="02020603050405020304" pitchFamily="18" charset="0"/>
              </a:rPr>
              <a:t>Health insurance plans! </a:t>
            </a:r>
          </a:p>
          <a:p>
            <a:r>
              <a:rPr lang="en-US" sz="2400" dirty="0">
                <a:cs typeface="Times New Roman" panose="02020603050405020304" pitchFamily="18" charset="0"/>
              </a:rPr>
              <a:t>Insurers must have networks that include hospitals with an agreed-upon set of prices </a:t>
            </a:r>
          </a:p>
          <a:p>
            <a:r>
              <a:rPr lang="en-US" sz="2400" dirty="0">
                <a:cs typeface="Times New Roman" panose="02020603050405020304" pitchFamily="18" charset="0"/>
              </a:rPr>
              <a:t>These networks are an important feature of what consumers pick when they enroll in a health plan (there is a tradeoff between premiums and networks)</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787827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Extension of earlier model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marL="0" indent="0">
              <a:buNone/>
            </a:pPr>
            <a:r>
              <a:rPr lang="en-US" sz="2400" dirty="0">
                <a:cs typeface="Times New Roman" panose="02020603050405020304" pitchFamily="18" charset="0"/>
              </a:rPr>
              <a:t>Model timing: </a:t>
            </a:r>
          </a:p>
          <a:p>
            <a:pPr marL="457200" indent="-457200">
              <a:buFont typeface="+mj-lt"/>
              <a:buAutoNum type="arabicPeriod"/>
            </a:pPr>
            <a:r>
              <a:rPr lang="en-US" sz="2400" dirty="0">
                <a:cs typeface="Times New Roman" panose="02020603050405020304" pitchFamily="18" charset="0"/>
              </a:rPr>
              <a:t>Insurers and hospitals bargain over </a:t>
            </a:r>
            <a:r>
              <a:rPr lang="en-US" sz="2400" b="1" dirty="0">
                <a:cs typeface="Times New Roman" panose="02020603050405020304" pitchFamily="18" charset="0"/>
              </a:rPr>
              <a:t>prices </a:t>
            </a:r>
            <a:r>
              <a:rPr lang="en-US" sz="2400" dirty="0">
                <a:cs typeface="Times New Roman" panose="02020603050405020304" pitchFamily="18" charset="0"/>
              </a:rPr>
              <a:t>and </a:t>
            </a:r>
            <a:r>
              <a:rPr lang="en-US" sz="2400" b="1" dirty="0">
                <a:cs typeface="Times New Roman" panose="02020603050405020304" pitchFamily="18" charset="0"/>
              </a:rPr>
              <a:t>inclusion </a:t>
            </a:r>
            <a:r>
              <a:rPr lang="en-US" sz="2400" dirty="0">
                <a:cs typeface="Times New Roman" panose="02020603050405020304" pitchFamily="18" charset="0"/>
              </a:rPr>
              <a:t>in networks</a:t>
            </a:r>
          </a:p>
          <a:p>
            <a:pPr marL="457200" indent="-457200">
              <a:buFont typeface="+mj-lt"/>
              <a:buAutoNum type="arabicPeriod"/>
            </a:pPr>
            <a:r>
              <a:rPr lang="en-US" sz="2400" b="1" u="sng" dirty="0">
                <a:cs typeface="Times New Roman" panose="02020603050405020304" pitchFamily="18" charset="0"/>
              </a:rPr>
              <a:t>Patients choose health plans</a:t>
            </a:r>
          </a:p>
          <a:p>
            <a:pPr marL="457200" indent="-457200">
              <a:buFont typeface="+mj-lt"/>
              <a:buAutoNum type="arabicPeriod"/>
            </a:pPr>
            <a:r>
              <a:rPr lang="en-US" sz="2400" dirty="0">
                <a:cs typeface="Times New Roman" panose="02020603050405020304" pitchFamily="18" charset="0"/>
              </a:rPr>
              <a:t>Patients realize illness shocks, seek care based on results in (1) and (2) </a:t>
            </a:r>
          </a:p>
          <a:p>
            <a:pPr marL="0" indent="0">
              <a:buNone/>
            </a:pPr>
            <a:r>
              <a:rPr lang="en-US" sz="2400" dirty="0">
                <a:cs typeface="Times New Roman" panose="02020603050405020304" pitchFamily="18" charset="0"/>
              </a:rPr>
              <a:t>What do agents know about each other? </a:t>
            </a:r>
          </a:p>
          <a:p>
            <a:r>
              <a:rPr lang="en-US" sz="2400" dirty="0">
                <a:cs typeface="Times New Roman" panose="02020603050405020304" pitchFamily="18" charset="0"/>
              </a:rPr>
              <a:t>“Passive beliefs”: competitors are acting independently (offer from insurer 1 gives me no information about insurer 2) </a:t>
            </a:r>
          </a:p>
          <a:p>
            <a:r>
              <a:rPr lang="en-US" sz="2400" dirty="0">
                <a:cs typeface="Times New Roman" panose="02020603050405020304" pitchFamily="18" charset="0"/>
              </a:rPr>
              <a:t>Health shocks and patient choices are well-understood (ha!) </a:t>
            </a:r>
          </a:p>
        </p:txBody>
      </p:sp>
    </p:spTree>
    <p:extLst>
      <p:ext uri="{BB962C8B-B14F-4D97-AF65-F5344CB8AC3E}">
        <p14:creationId xmlns:p14="http://schemas.microsoft.com/office/powerpoint/2010/main" val="3565739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A Simple Bargaining Model: Equilibrium </a:t>
            </a:r>
            <a:endParaRPr lang="en-US" sz="3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04A98D8-C1A9-4683-2502-7E282CD2CF8C}"/>
              </a:ext>
            </a:extLst>
          </p:cNvPr>
          <p:cNvSpPr txBox="1"/>
          <p:nvPr/>
        </p:nvSpPr>
        <p:spPr>
          <a:xfrm>
            <a:off x="3429000" y="1298326"/>
            <a:ext cx="1295400" cy="369332"/>
          </a:xfrm>
          <a:prstGeom prst="rect">
            <a:avLst/>
          </a:prstGeom>
          <a:solidFill>
            <a:schemeClr val="accent2"/>
          </a:solidFill>
        </p:spPr>
        <p:txBody>
          <a:bodyPr wrap="square" rtlCol="0">
            <a:spAutoFit/>
          </a:bodyPr>
          <a:lstStyle/>
          <a:p>
            <a:r>
              <a:rPr lang="en-CA" dirty="0">
                <a:solidFill>
                  <a:schemeClr val="bg1"/>
                </a:solidFill>
              </a:rPr>
              <a:t>Hospitals</a:t>
            </a:r>
          </a:p>
        </p:txBody>
      </p:sp>
      <p:sp>
        <p:nvSpPr>
          <p:cNvPr id="5" name="TextBox 4">
            <a:extLst>
              <a:ext uri="{FF2B5EF4-FFF2-40B4-BE49-F238E27FC236}">
                <a16:creationId xmlns:a16="http://schemas.microsoft.com/office/drawing/2014/main" id="{0E86AB8D-85DE-1E88-2971-279E1CC861DF}"/>
              </a:ext>
            </a:extLst>
          </p:cNvPr>
          <p:cNvSpPr txBox="1"/>
          <p:nvPr/>
        </p:nvSpPr>
        <p:spPr>
          <a:xfrm>
            <a:off x="8001000" y="3429000"/>
            <a:ext cx="1295400" cy="369332"/>
          </a:xfrm>
          <a:prstGeom prst="rect">
            <a:avLst/>
          </a:prstGeom>
          <a:solidFill>
            <a:schemeClr val="accent3">
              <a:lumMod val="75000"/>
            </a:schemeClr>
          </a:solidFill>
        </p:spPr>
        <p:txBody>
          <a:bodyPr wrap="square" rtlCol="0">
            <a:spAutoFit/>
          </a:bodyPr>
          <a:lstStyle/>
          <a:p>
            <a:r>
              <a:rPr lang="en-CA" dirty="0">
                <a:solidFill>
                  <a:schemeClr val="bg1"/>
                </a:solidFill>
              </a:rPr>
              <a:t>Insurers</a:t>
            </a:r>
          </a:p>
        </p:txBody>
      </p:sp>
      <p:sp>
        <p:nvSpPr>
          <p:cNvPr id="6" name="TextBox 5">
            <a:extLst>
              <a:ext uri="{FF2B5EF4-FFF2-40B4-BE49-F238E27FC236}">
                <a16:creationId xmlns:a16="http://schemas.microsoft.com/office/drawing/2014/main" id="{6F698F23-D540-EC63-2E7C-3AF79616B16C}"/>
              </a:ext>
            </a:extLst>
          </p:cNvPr>
          <p:cNvSpPr txBox="1"/>
          <p:nvPr/>
        </p:nvSpPr>
        <p:spPr>
          <a:xfrm>
            <a:off x="1828800" y="5486400"/>
            <a:ext cx="1295400" cy="369332"/>
          </a:xfrm>
          <a:prstGeom prst="rect">
            <a:avLst/>
          </a:prstGeom>
          <a:solidFill>
            <a:schemeClr val="accent5">
              <a:lumMod val="60000"/>
              <a:lumOff val="40000"/>
            </a:schemeClr>
          </a:solidFill>
        </p:spPr>
        <p:txBody>
          <a:bodyPr wrap="square" rtlCol="0">
            <a:spAutoFit/>
          </a:bodyPr>
          <a:lstStyle/>
          <a:p>
            <a:r>
              <a:rPr lang="en-CA" dirty="0">
                <a:solidFill>
                  <a:schemeClr val="bg1"/>
                </a:solidFill>
              </a:rPr>
              <a:t>Patients</a:t>
            </a:r>
          </a:p>
        </p:txBody>
      </p:sp>
      <p:cxnSp>
        <p:nvCxnSpPr>
          <p:cNvPr id="8" name="Straight Arrow Connector 7">
            <a:extLst>
              <a:ext uri="{FF2B5EF4-FFF2-40B4-BE49-F238E27FC236}">
                <a16:creationId xmlns:a16="http://schemas.microsoft.com/office/drawing/2014/main" id="{14F71629-A660-DE3D-53B1-3FEEEBA69A9E}"/>
              </a:ext>
            </a:extLst>
          </p:cNvPr>
          <p:cNvCxnSpPr>
            <a:cxnSpLocks/>
            <a:stCxn id="4" idx="2"/>
            <a:endCxn id="6" idx="0"/>
          </p:cNvCxnSpPr>
          <p:nvPr/>
        </p:nvCxnSpPr>
        <p:spPr>
          <a:xfrm flipH="1">
            <a:off x="2476500" y="1667658"/>
            <a:ext cx="1600200" cy="38187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5148E0E-C63F-288B-4006-8688C2CFAD4E}"/>
              </a:ext>
            </a:extLst>
          </p:cNvPr>
          <p:cNvCxnSpPr>
            <a:cxnSpLocks/>
            <a:stCxn id="4" idx="2"/>
            <a:endCxn id="5" idx="0"/>
          </p:cNvCxnSpPr>
          <p:nvPr/>
        </p:nvCxnSpPr>
        <p:spPr>
          <a:xfrm>
            <a:off x="4076700" y="1667658"/>
            <a:ext cx="4572000" cy="17613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8AF0E0C-FE7D-176E-4C49-05272E4A5F98}"/>
              </a:ext>
            </a:extLst>
          </p:cNvPr>
          <p:cNvCxnSpPr>
            <a:cxnSpLocks/>
            <a:stCxn id="5" idx="2"/>
            <a:endCxn id="6" idx="0"/>
          </p:cNvCxnSpPr>
          <p:nvPr/>
        </p:nvCxnSpPr>
        <p:spPr>
          <a:xfrm flipH="1">
            <a:off x="2476500" y="3798332"/>
            <a:ext cx="6172200" cy="16880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FE454D5-BCA2-42F0-30FC-1A64369034CC}"/>
              </a:ext>
            </a:extLst>
          </p:cNvPr>
          <p:cNvSpPr txBox="1"/>
          <p:nvPr/>
        </p:nvSpPr>
        <p:spPr>
          <a:xfrm>
            <a:off x="5943600" y="4724400"/>
            <a:ext cx="3344185" cy="369332"/>
          </a:xfrm>
          <a:prstGeom prst="rect">
            <a:avLst/>
          </a:prstGeom>
          <a:noFill/>
        </p:spPr>
        <p:txBody>
          <a:bodyPr wrap="none" rtlCol="0">
            <a:spAutoFit/>
          </a:bodyPr>
          <a:lstStyle/>
          <a:p>
            <a:r>
              <a:rPr lang="en-CA" dirty="0"/>
              <a:t>What plans do patients pick? </a:t>
            </a:r>
          </a:p>
        </p:txBody>
      </p:sp>
      <p:sp>
        <p:nvSpPr>
          <p:cNvPr id="24" name="TextBox 23">
            <a:extLst>
              <a:ext uri="{FF2B5EF4-FFF2-40B4-BE49-F238E27FC236}">
                <a16:creationId xmlns:a16="http://schemas.microsoft.com/office/drawing/2014/main" id="{238B810B-89C9-7757-DFAD-B78183D167A3}"/>
              </a:ext>
            </a:extLst>
          </p:cNvPr>
          <p:cNvSpPr txBox="1"/>
          <p:nvPr/>
        </p:nvSpPr>
        <p:spPr>
          <a:xfrm>
            <a:off x="5829300" y="1793626"/>
            <a:ext cx="4339650" cy="369332"/>
          </a:xfrm>
          <a:prstGeom prst="rect">
            <a:avLst/>
          </a:prstGeom>
          <a:noFill/>
        </p:spPr>
        <p:txBody>
          <a:bodyPr wrap="none" rtlCol="0">
            <a:spAutoFit/>
          </a:bodyPr>
          <a:lstStyle/>
          <a:p>
            <a:r>
              <a:rPr lang="en-CA" b="1" dirty="0"/>
              <a:t>Main interest: </a:t>
            </a:r>
            <a:r>
              <a:rPr lang="en-CA" dirty="0"/>
              <a:t>bargaining + contracts</a:t>
            </a:r>
          </a:p>
        </p:txBody>
      </p:sp>
      <p:sp>
        <p:nvSpPr>
          <p:cNvPr id="25" name="TextBox 24">
            <a:extLst>
              <a:ext uri="{FF2B5EF4-FFF2-40B4-BE49-F238E27FC236}">
                <a16:creationId xmlns:a16="http://schemas.microsoft.com/office/drawing/2014/main" id="{E1C083E5-064D-ED54-8145-D913A450C6F5}"/>
              </a:ext>
            </a:extLst>
          </p:cNvPr>
          <p:cNvSpPr txBox="1"/>
          <p:nvPr/>
        </p:nvSpPr>
        <p:spPr>
          <a:xfrm>
            <a:off x="88580" y="2818793"/>
            <a:ext cx="3480440" cy="369332"/>
          </a:xfrm>
          <a:prstGeom prst="rect">
            <a:avLst/>
          </a:prstGeom>
          <a:noFill/>
        </p:spPr>
        <p:txBody>
          <a:bodyPr wrap="none" rtlCol="0">
            <a:spAutoFit/>
          </a:bodyPr>
          <a:lstStyle/>
          <a:p>
            <a:r>
              <a:rPr lang="en-CA" dirty="0"/>
              <a:t>Where do patients go for care? </a:t>
            </a:r>
          </a:p>
        </p:txBody>
      </p:sp>
    </p:spTree>
    <p:extLst>
      <p:ext uri="{BB962C8B-B14F-4D97-AF65-F5344CB8AC3E}">
        <p14:creationId xmlns:p14="http://schemas.microsoft.com/office/powerpoint/2010/main" val="485071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A Simple Bargaining Model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pPr marL="0" indent="0">
                  <a:buNone/>
                </a:pPr>
                <a:r>
                  <a:rPr lang="en-CA" sz="2400" b="0" dirty="0">
                    <a:cs typeface="Times New Roman" panose="02020603050405020304" pitchFamily="18" charset="0"/>
                  </a:rPr>
                  <a:t>How do we solve? </a:t>
                </a:r>
                <a:r>
                  <a:rPr lang="en-CA" sz="2400" b="1" dirty="0">
                    <a:cs typeface="Times New Roman" panose="02020603050405020304" pitchFamily="18" charset="0"/>
                  </a:rPr>
                  <a:t>Backward induction! </a:t>
                </a:r>
                <a:r>
                  <a:rPr lang="en-CA" sz="2400" dirty="0">
                    <a:cs typeface="Times New Roman" panose="02020603050405020304" pitchFamily="18" charset="0"/>
                  </a:rPr>
                  <a:t>Start with patient choices</a:t>
                </a:r>
                <a:endParaRPr lang="en-CA" sz="2400" b="0" dirty="0">
                  <a:cs typeface="Times New Roman" panose="02020603050405020304" pitchFamily="18" charset="0"/>
                </a:endParaRPr>
              </a:p>
              <a:p>
                <a:r>
                  <a:rPr lang="en-CA" sz="2400" b="0" dirty="0">
                    <a:cs typeface="Times New Roman" panose="02020603050405020304" pitchFamily="18" charset="0"/>
                  </a:rPr>
                  <a:t>In a market: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US" sz="2400" dirty="0">
                    <a:cs typeface="Times New Roman" panose="02020603050405020304" pitchFamily="18" charset="0"/>
                  </a:rPr>
                  <a:t> health plans,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𝑁</m:t>
                    </m:r>
                    <m:r>
                      <a:rPr lang="en-CA"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hospitals,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𝐼</m:t>
                    </m:r>
                    <m:r>
                      <a:rPr lang="en-CA"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patients</a:t>
                </a:r>
              </a:p>
              <a:p>
                <a:r>
                  <a:rPr lang="en-US" sz="2400" dirty="0">
                    <a:cs typeface="Times New Roman" panose="02020603050405020304" pitchFamily="18" charset="0"/>
                  </a:rPr>
                  <a:t>Patient health shocks are given: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𝑚</m:t>
                    </m:r>
                    <m:r>
                      <a:rPr lang="en-CA" sz="2400" b="0" i="1" smtClean="0">
                        <a:latin typeface="Cambria Math" panose="02040503050406030204" pitchFamily="18" charset="0"/>
                        <a:cs typeface="Times New Roman" panose="02020603050405020304" pitchFamily="18" charset="0"/>
                      </a:rPr>
                      <m:t>∈</m:t>
                    </m:r>
                    <m:d>
                      <m:dPr>
                        <m:begChr m:val="{"/>
                        <m:endChr m:val="}"/>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0, </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𝑚</m:t>
                            </m:r>
                          </m:e>
                          <m:sub>
                            <m:r>
                              <a:rPr lang="en-CA" sz="2400" b="0" i="1" smtClean="0">
                                <a:latin typeface="Cambria Math" panose="02040503050406030204" pitchFamily="18" charset="0"/>
                                <a:cs typeface="Times New Roman" panose="02020603050405020304" pitchFamily="18" charset="0"/>
                              </a:rPr>
                              <m:t>1</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𝑚</m:t>
                            </m:r>
                          </m:e>
                          <m:sub>
                            <m:r>
                              <a:rPr lang="en-CA" sz="2400" b="0" i="1" smtClean="0">
                                <a:latin typeface="Cambria Math" panose="02040503050406030204" pitchFamily="18" charset="0"/>
                                <a:cs typeface="Times New Roman" panose="02020603050405020304" pitchFamily="18" charset="0"/>
                              </a:rPr>
                              <m:t>𝑀</m:t>
                            </m:r>
                          </m:sub>
                        </m:sSub>
                      </m:e>
                    </m:d>
                    <m:r>
                      <a:rPr lang="en-CA"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with probability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𝜌</m:t>
                        </m:r>
                      </m:e>
                      <m:sub>
                        <m:r>
                          <a:rPr lang="en-CA" sz="2400" b="0" i="1" smtClean="0">
                            <a:latin typeface="Cambria Math" panose="02040503050406030204" pitchFamily="18" charset="0"/>
                            <a:cs typeface="Times New Roman" panose="02020603050405020304" pitchFamily="18" charset="0"/>
                          </a:rPr>
                          <m:t>𝑚</m:t>
                        </m:r>
                      </m:sub>
                    </m:sSub>
                  </m:oMath>
                </a14:m>
                <a:r>
                  <a:rPr lang="en-US" sz="2400" dirty="0">
                    <a:cs typeface="Times New Roman" panose="02020603050405020304" pitchFamily="18" charset="0"/>
                  </a:rPr>
                  <a:t> and severity weight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𝑤</m:t>
                        </m:r>
                      </m:e>
                      <m:sub>
                        <m:r>
                          <a:rPr lang="en-CA" sz="2400" b="0" i="1" smtClean="0">
                            <a:latin typeface="Cambria Math" panose="02040503050406030204" pitchFamily="18" charset="0"/>
                            <a:cs typeface="Times New Roman" panose="02020603050405020304" pitchFamily="18" charset="0"/>
                          </a:rPr>
                          <m:t>𝑚</m:t>
                        </m:r>
                      </m:sub>
                    </m:sSub>
                  </m:oMath>
                </a14:m>
                <a:r>
                  <a:rPr lang="en-US" sz="2400" dirty="0">
                    <a:cs typeface="Times New Roman" panose="02020603050405020304" pitchFamily="18" charset="0"/>
                  </a:rPr>
                  <a:t>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876" t="-1305"/>
                </a:stretch>
              </a:blipFill>
            </p:spPr>
            <p:txBody>
              <a:bodyPr/>
              <a:lstStyle/>
              <a:p>
                <a:r>
                  <a:rPr lang="en-CA">
                    <a:noFill/>
                  </a:rPr>
                  <a:t> </a:t>
                </a:r>
              </a:p>
            </p:txBody>
          </p:sp>
        </mc:Fallback>
      </mc:AlternateContent>
    </p:spTree>
    <p:extLst>
      <p:ext uri="{BB962C8B-B14F-4D97-AF65-F5344CB8AC3E}">
        <p14:creationId xmlns:p14="http://schemas.microsoft.com/office/powerpoint/2010/main" val="3148218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A Simple Bargaining Model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pPr marL="0" indent="0">
                  <a:buNone/>
                </a:pPr>
                <a:r>
                  <a:rPr lang="en-CA" sz="2400" b="0" dirty="0">
                    <a:cs typeface="Times New Roman" panose="02020603050405020304" pitchFamily="18" charset="0"/>
                  </a:rPr>
                  <a:t>How do we solve? </a:t>
                </a:r>
                <a:r>
                  <a:rPr lang="en-CA" sz="2400" b="1" dirty="0">
                    <a:cs typeface="Times New Roman" panose="02020603050405020304" pitchFamily="18" charset="0"/>
                  </a:rPr>
                  <a:t>Backward induction! </a:t>
                </a:r>
                <a:r>
                  <a:rPr lang="en-CA" sz="2400" dirty="0">
                    <a:cs typeface="Times New Roman" panose="02020603050405020304" pitchFamily="18" charset="0"/>
                  </a:rPr>
                  <a:t>Start with patient choices</a:t>
                </a:r>
                <a:endParaRPr lang="en-CA" sz="2400" b="0" dirty="0">
                  <a:cs typeface="Times New Roman" panose="02020603050405020304" pitchFamily="18" charset="0"/>
                </a:endParaRPr>
              </a:p>
              <a:p>
                <a:r>
                  <a:rPr lang="en-CA" sz="2400" b="0" dirty="0">
                    <a:cs typeface="Times New Roman" panose="02020603050405020304" pitchFamily="18" charset="0"/>
                  </a:rPr>
                  <a:t>In a market: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US" sz="2400" dirty="0">
                    <a:cs typeface="Times New Roman" panose="02020603050405020304" pitchFamily="18" charset="0"/>
                  </a:rPr>
                  <a:t> health plans,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𝑁</m:t>
                    </m:r>
                    <m:r>
                      <a:rPr lang="en-CA"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hospitals,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𝐼</m:t>
                    </m:r>
                    <m:r>
                      <a:rPr lang="en-CA"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patients</a:t>
                </a:r>
              </a:p>
              <a:p>
                <a:r>
                  <a:rPr lang="en-US" sz="2400" dirty="0">
                    <a:cs typeface="Times New Roman" panose="02020603050405020304" pitchFamily="18" charset="0"/>
                  </a:rPr>
                  <a:t>Patient health shocks are given: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𝑚</m:t>
                    </m:r>
                    <m:r>
                      <a:rPr lang="en-CA" sz="2400" b="0" i="1" smtClean="0">
                        <a:latin typeface="Cambria Math" panose="02040503050406030204" pitchFamily="18" charset="0"/>
                        <a:cs typeface="Times New Roman" panose="02020603050405020304" pitchFamily="18" charset="0"/>
                      </a:rPr>
                      <m:t>∈</m:t>
                    </m:r>
                    <m:d>
                      <m:dPr>
                        <m:begChr m:val="{"/>
                        <m:endChr m:val="}"/>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0, </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𝑚</m:t>
                            </m:r>
                          </m:e>
                          <m:sub>
                            <m:r>
                              <a:rPr lang="en-CA" sz="2400" b="0" i="1" smtClean="0">
                                <a:latin typeface="Cambria Math" panose="02040503050406030204" pitchFamily="18" charset="0"/>
                                <a:cs typeface="Times New Roman" panose="02020603050405020304" pitchFamily="18" charset="0"/>
                              </a:rPr>
                              <m:t>1</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𝑚</m:t>
                            </m:r>
                          </m:e>
                          <m:sub>
                            <m:r>
                              <a:rPr lang="en-CA" sz="2400" b="0" i="1" smtClean="0">
                                <a:latin typeface="Cambria Math" panose="02040503050406030204" pitchFamily="18" charset="0"/>
                                <a:cs typeface="Times New Roman" panose="02020603050405020304" pitchFamily="18" charset="0"/>
                              </a:rPr>
                              <m:t>𝑀</m:t>
                            </m:r>
                          </m:sub>
                        </m:sSub>
                      </m:e>
                    </m:d>
                    <m:r>
                      <a:rPr lang="en-CA"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with probability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𝜌</m:t>
                        </m:r>
                      </m:e>
                      <m:sub>
                        <m:r>
                          <a:rPr lang="en-CA" sz="2400" b="0" i="1" smtClean="0">
                            <a:latin typeface="Cambria Math" panose="02040503050406030204" pitchFamily="18" charset="0"/>
                            <a:cs typeface="Times New Roman" panose="02020603050405020304" pitchFamily="18" charset="0"/>
                          </a:rPr>
                          <m:t>𝑚</m:t>
                        </m:r>
                      </m:sub>
                    </m:sSub>
                  </m:oMath>
                </a14:m>
                <a:r>
                  <a:rPr lang="en-US" sz="2400" dirty="0">
                    <a:cs typeface="Times New Roman" panose="02020603050405020304" pitchFamily="18" charset="0"/>
                  </a:rPr>
                  <a:t> and severity weight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𝑤</m:t>
                        </m:r>
                      </m:e>
                      <m:sub>
                        <m:r>
                          <a:rPr lang="en-CA" sz="2400" b="0" i="1" smtClean="0">
                            <a:latin typeface="Cambria Math" panose="02040503050406030204" pitchFamily="18" charset="0"/>
                            <a:cs typeface="Times New Roman" panose="02020603050405020304" pitchFamily="18" charset="0"/>
                          </a:rPr>
                          <m:t>𝑚</m:t>
                        </m:r>
                      </m:sub>
                    </m:sSub>
                  </m:oMath>
                </a14:m>
                <a:r>
                  <a:rPr lang="en-US" sz="2400" dirty="0">
                    <a:cs typeface="Times New Roman" panose="02020603050405020304" pitchFamily="18" charset="0"/>
                  </a:rPr>
                  <a:t> </a:t>
                </a:r>
              </a:p>
              <a:p>
                <a:r>
                  <a:rPr lang="en-US" sz="2400" dirty="0">
                    <a:cs typeface="Times New Roman" panose="02020603050405020304" pitchFamily="18" charset="0"/>
                  </a:rPr>
                  <a:t>Assume if patients select a hospital in the network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𝐽</m:t>
                        </m:r>
                      </m:e>
                      <m:sub>
                        <m:r>
                          <a:rPr lang="en-CA" sz="2400" b="0" i="1" smtClean="0">
                            <a:latin typeface="Cambria Math" panose="02040503050406030204" pitchFamily="18" charset="0"/>
                            <a:cs typeface="Times New Roman" panose="02020603050405020304" pitchFamily="18" charset="0"/>
                          </a:rPr>
                          <m:t>h</m:t>
                        </m:r>
                      </m:sub>
                    </m:sSub>
                  </m:oMath>
                </a14:m>
                <a:r>
                  <a:rPr lang="en-US" sz="2400" dirty="0">
                    <a:cs typeface="Times New Roman" panose="02020603050405020304" pitchFamily="18" charset="0"/>
                  </a:rPr>
                  <a:t> of chosen plan, no OOP</a:t>
                </a:r>
              </a:p>
              <a:p>
                <a:pPr lvl="1"/>
                <a:r>
                  <a:rPr lang="en-US" sz="2200" dirty="0">
                    <a:cs typeface="Times New Roman" panose="02020603050405020304" pitchFamily="18" charset="0"/>
                  </a:rPr>
                  <a:t>Patients have the outside option of not seeking any care	</a:t>
                </a:r>
              </a:p>
              <a:p>
                <a:r>
                  <a:rPr lang="en-US" sz="2400" dirty="0">
                    <a:cs typeface="Times New Roman" panose="02020603050405020304" pitchFamily="18" charset="0"/>
                  </a:rPr>
                  <a:t>Patient utility is therefore: </a:t>
                </a: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𝑖𝑗</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𝑚</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𝑤</m:t>
                          </m:r>
                        </m:e>
                        <m:sub>
                          <m:r>
                            <a:rPr lang="en-CA" sz="2400" b="0" i="1" smtClean="0">
                              <a:latin typeface="Cambria Math" panose="02040503050406030204" pitchFamily="18" charset="0"/>
                              <a:cs typeface="Times New Roman" panose="02020603050405020304" pitchFamily="18" charset="0"/>
                            </a:rPr>
                            <m:t>𝑚</m:t>
                          </m:r>
                        </m:sub>
                      </m:sSub>
                      <m:d>
                        <m:dPr>
                          <m:begChr m:val="["/>
                          <m:endChr m:val="]"/>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𝑓</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𝑥</m:t>
                                  </m:r>
                                </m:e>
                                <m:sub>
                                  <m:r>
                                    <a:rPr lang="en-CA" sz="2400" b="0" i="1" smtClean="0">
                                      <a:latin typeface="Cambria Math" panose="02040503050406030204" pitchFamily="18" charset="0"/>
                                      <a:cs typeface="Times New Roman" panose="02020603050405020304" pitchFamily="18" charset="0"/>
                                    </a:rPr>
                                    <m:t>𝑗</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𝑧</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𝑑</m:t>
                                  </m:r>
                                </m:e>
                                <m:sub>
                                  <m:r>
                                    <a:rPr lang="en-CA" sz="2400" b="0" i="1" smtClean="0">
                                      <a:latin typeface="Cambria Math" panose="02040503050406030204" pitchFamily="18" charset="0"/>
                                      <a:cs typeface="Times New Roman" panose="02020603050405020304" pitchFamily="18" charset="0"/>
                                    </a:rPr>
                                    <m:t>𝑖𝑗</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𝑚</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𝜃</m:t>
                              </m:r>
                            </m:e>
                          </m:d>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𝑒</m:t>
                              </m:r>
                            </m:e>
                            <m:sub>
                              <m:r>
                                <a:rPr lang="en-CA" sz="2400" b="0" i="1" smtClean="0">
                                  <a:latin typeface="Cambria Math" panose="02040503050406030204" pitchFamily="18" charset="0"/>
                                  <a:cs typeface="Times New Roman" panose="02020603050405020304" pitchFamily="18" charset="0"/>
                                </a:rPr>
                                <m:t>𝑖𝑗</m:t>
                              </m:r>
                            </m:sub>
                          </m:sSub>
                        </m:e>
                      </m:d>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876" t="-1305"/>
                </a:stretch>
              </a:blipFill>
            </p:spPr>
            <p:txBody>
              <a:bodyPr/>
              <a:lstStyle/>
              <a:p>
                <a:r>
                  <a:rPr lang="en-CA">
                    <a:noFill/>
                  </a:rPr>
                  <a:t> </a:t>
                </a:r>
              </a:p>
            </p:txBody>
          </p:sp>
        </mc:Fallback>
      </mc:AlternateContent>
      <p:sp>
        <p:nvSpPr>
          <p:cNvPr id="4" name="AutoShape 2" descr="Extreme Value Distribution - 1.70.0">
            <a:extLst>
              <a:ext uri="{FF2B5EF4-FFF2-40B4-BE49-F238E27FC236}">
                <a16:creationId xmlns:a16="http://schemas.microsoft.com/office/drawing/2014/main" id="{5417D63C-E78A-A243-D3F8-885F7A8D9EA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327847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Type 1 Extreme Value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𝑓</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𝑛𝑗</m:t>
                              </m:r>
                            </m:sub>
                          </m:sSub>
                        </m:e>
                      </m:d>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𝑛𝑗</m:t>
                              </m:r>
                            </m:sub>
                          </m:sSub>
                        </m:sup>
                      </m:sSup>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m:t>
                          </m:r>
                          <m:sSup>
                            <m:sSupPr>
                              <m:ctrlPr>
                                <a:rPr lang="en-US" sz="2400" i="1">
                                  <a:latin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cs typeface="Times New Roman" panose="02020603050405020304" pitchFamily="18" charset="0"/>
                                </a:rPr>
                                <m:t>𝑒</m:t>
                              </m:r>
                            </m:e>
                            <m:sup>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𝜀</m:t>
                                  </m:r>
                                </m:e>
                                <m:sub>
                                  <m:r>
                                    <a:rPr lang="en-US" sz="2400" i="1">
                                      <a:latin typeface="Cambria Math" panose="02040503050406030204" pitchFamily="18" charset="0"/>
                                      <a:cs typeface="Times New Roman" panose="02020603050405020304" pitchFamily="18" charset="0"/>
                                    </a:rPr>
                                    <m:t>𝑛𝑗</m:t>
                                  </m:r>
                                </m:sub>
                              </m:sSub>
                            </m:sup>
                          </m:sSup>
                        </m:sup>
                      </m:sSup>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a:stretch>
              </a:blipFill>
            </p:spPr>
            <p:txBody>
              <a:bodyPr/>
              <a:lstStyle/>
              <a:p>
                <a:r>
                  <a:rPr lang="en-US">
                    <a:noFill/>
                  </a:rPr>
                  <a:t> </a:t>
                </a:r>
              </a:p>
            </p:txBody>
          </p:sp>
        </mc:Fallback>
      </mc:AlternateContent>
      <p:sp>
        <p:nvSpPr>
          <p:cNvPr id="4" name="AutoShape 2" descr="Extreme Value Distribution - 1.70.0">
            <a:extLst>
              <a:ext uri="{FF2B5EF4-FFF2-40B4-BE49-F238E27FC236}">
                <a16:creationId xmlns:a16="http://schemas.microsoft.com/office/drawing/2014/main" id="{5417D63C-E78A-A243-D3F8-885F7A8D9EA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Extreme Value Distribution - 1.70.0">
            <a:extLst>
              <a:ext uri="{FF2B5EF4-FFF2-40B4-BE49-F238E27FC236}">
                <a16:creationId xmlns:a16="http://schemas.microsoft.com/office/drawing/2014/main" id="{AA2C50B9-9831-471D-E4D7-68C47A45A6DF}"/>
              </a:ext>
            </a:extLst>
          </p:cNvPr>
          <p:cNvSpPr>
            <a:spLocks noChangeAspect="1" noChangeArrowheads="1"/>
          </p:cNvSpPr>
          <p:nvPr/>
        </p:nvSpPr>
        <p:spPr bwMode="auto">
          <a:xfrm>
            <a:off x="6096000" y="3429000"/>
            <a:ext cx="9144000" cy="9144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Gumbel distribution - Wikipedia">
            <a:extLst>
              <a:ext uri="{FF2B5EF4-FFF2-40B4-BE49-F238E27FC236}">
                <a16:creationId xmlns:a16="http://schemas.microsoft.com/office/drawing/2014/main" id="{6BBB7124-3548-FA42-2E2A-5513C7FFFD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2519" y="797989"/>
            <a:ext cx="6762750"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923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Patient-Hospital Choice: Logit Probabiliti</a:t>
            </a:r>
            <a:r>
              <a:rPr lang="en-US" sz="3600" dirty="0">
                <a:cs typeface="Times New Roman" panose="02020603050405020304" pitchFamily="18" charset="0"/>
              </a:rPr>
              <a:t>es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The assumption of the type 1 error term gives us </a:t>
                </a:r>
                <a:r>
                  <a:rPr lang="en-US" sz="2400" b="1" dirty="0">
                    <a:cs typeface="Times New Roman" panose="02020603050405020304" pitchFamily="18" charset="0"/>
                  </a:rPr>
                  <a:t>logit choice probabilities </a:t>
                </a:r>
                <a:r>
                  <a:rPr lang="en-US" sz="2400" dirty="0">
                    <a:cs typeface="Times New Roman" panose="02020603050405020304" pitchFamily="18" charset="0"/>
                  </a:rPr>
                  <a:t> </a:t>
                </a: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𝑠</m:t>
                          </m:r>
                        </m:e>
                        <m:sub>
                          <m:r>
                            <a:rPr lang="en-CA" sz="2400" b="0" i="1" smtClean="0">
                              <a:latin typeface="Cambria Math" panose="02040503050406030204" pitchFamily="18" charset="0"/>
                              <a:cs typeface="Times New Roman" panose="02020603050405020304" pitchFamily="18" charset="0"/>
                            </a:rPr>
                            <m:t>𝑖𝑗</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𝑚</m:t>
                          </m:r>
                        </m:sub>
                      </m:sSub>
                      <m:r>
                        <a:rPr lang="en-CA" sz="2400" b="0" i="1" smtClean="0">
                          <a:latin typeface="Cambria Math" panose="02040503050406030204" pitchFamily="18" charset="0"/>
                          <a:cs typeface="Times New Roman" panose="02020603050405020304" pitchFamily="18" charset="0"/>
                        </a:rPr>
                        <m:t>=</m:t>
                      </m:r>
                      <m:f>
                        <m:fPr>
                          <m:ctrlPr>
                            <a:rPr lang="en-CA" sz="2400" b="0" i="1" smtClean="0">
                              <a:latin typeface="Cambria Math" panose="02040503050406030204" pitchFamily="18" charset="0"/>
                              <a:cs typeface="Times New Roman" panose="02020603050405020304" pitchFamily="18" charset="0"/>
                            </a:rPr>
                          </m:ctrlPr>
                        </m:fPr>
                        <m:num>
                          <m:r>
                            <m:rPr>
                              <m:sty m:val="p"/>
                            </m:rPr>
                            <a:rPr lang="en-CA" sz="2400" b="0" i="0" smtClean="0">
                              <a:latin typeface="Cambria Math" panose="02040503050406030204" pitchFamily="18" charset="0"/>
                              <a:cs typeface="Times New Roman" panose="02020603050405020304" pitchFamily="18" charset="0"/>
                            </a:rPr>
                            <m:t>exp</m:t>
                          </m:r>
                          <m:d>
                            <m:dPr>
                              <m:ctrlPr>
                                <a:rPr lang="en-CA" sz="2400" b="0" i="1" smtClean="0">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𝑤</m:t>
                                  </m:r>
                                </m:e>
                                <m:sub>
                                  <m:r>
                                    <a:rPr lang="en-CA" sz="2400" i="1">
                                      <a:latin typeface="Cambria Math" panose="02040503050406030204" pitchFamily="18" charset="0"/>
                                      <a:cs typeface="Times New Roman" panose="02020603050405020304" pitchFamily="18" charset="0"/>
                                    </a:rPr>
                                    <m:t>𝑚</m:t>
                                  </m:r>
                                </m:sub>
                              </m:sSub>
                              <m:d>
                                <m:dPr>
                                  <m:begChr m:val="["/>
                                  <m:endChr m:val="]"/>
                                  <m:ctrlPr>
                                    <a:rPr lang="en-CA" sz="2400" i="1">
                                      <a:latin typeface="Cambria Math" panose="02040503050406030204" pitchFamily="18" charset="0"/>
                                      <a:cs typeface="Times New Roman" panose="02020603050405020304" pitchFamily="18" charset="0"/>
                                    </a:rPr>
                                  </m:ctrlPr>
                                </m:dPr>
                                <m:e>
                                  <m:r>
                                    <a:rPr lang="en-CA" sz="2400" i="1">
                                      <a:latin typeface="Cambria Math" panose="02040503050406030204" pitchFamily="18" charset="0"/>
                                      <a:cs typeface="Times New Roman" panose="02020603050405020304" pitchFamily="18" charset="0"/>
                                    </a:rPr>
                                    <m:t>𝑓</m:t>
                                  </m:r>
                                  <m:d>
                                    <m:dPr>
                                      <m:ctrlPr>
                                        <a:rPr lang="en-CA" sz="2400" i="1">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𝑥</m:t>
                                          </m:r>
                                        </m:e>
                                        <m:sub>
                                          <m:r>
                                            <a:rPr lang="en-CA" sz="2400" i="1">
                                              <a:latin typeface="Cambria Math" panose="02040503050406030204" pitchFamily="18" charset="0"/>
                                              <a:cs typeface="Times New Roman" panose="02020603050405020304" pitchFamily="18" charset="0"/>
                                            </a:rPr>
                                            <m:t>𝑗</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𝑧</m:t>
                                          </m:r>
                                        </m:e>
                                        <m:sub>
                                          <m:r>
                                            <a:rPr lang="en-CA" sz="2400" i="1">
                                              <a:latin typeface="Cambria Math" panose="02040503050406030204" pitchFamily="18" charset="0"/>
                                              <a:cs typeface="Times New Roman" panose="02020603050405020304" pitchFamily="18" charset="0"/>
                                            </a:rPr>
                                            <m:t>𝑖</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𝑑</m:t>
                                          </m:r>
                                        </m:e>
                                        <m:sub>
                                          <m:r>
                                            <a:rPr lang="en-CA" sz="2400" i="1">
                                              <a:latin typeface="Cambria Math" panose="02040503050406030204" pitchFamily="18" charset="0"/>
                                              <a:cs typeface="Times New Roman" panose="02020603050405020304" pitchFamily="18" charset="0"/>
                                            </a:rPr>
                                            <m:t>𝑖𝑗</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𝑚</m:t>
                                          </m:r>
                                        </m:e>
                                        <m:sub>
                                          <m:r>
                                            <a:rPr lang="en-CA" sz="2400" i="1">
                                              <a:latin typeface="Cambria Math" panose="02040503050406030204" pitchFamily="18" charset="0"/>
                                              <a:cs typeface="Times New Roman" panose="02020603050405020304" pitchFamily="18" charset="0"/>
                                            </a:rPr>
                                            <m:t>𝑖</m:t>
                                          </m:r>
                                        </m:sub>
                                      </m:sSub>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𝜃</m:t>
                                      </m:r>
                                    </m:e>
                                  </m:d>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𝑒</m:t>
                                      </m:r>
                                    </m:e>
                                    <m:sub>
                                      <m:r>
                                        <a:rPr lang="en-CA" sz="2400" i="1">
                                          <a:latin typeface="Cambria Math" panose="02040503050406030204" pitchFamily="18" charset="0"/>
                                          <a:cs typeface="Times New Roman" panose="02020603050405020304" pitchFamily="18" charset="0"/>
                                        </a:rPr>
                                        <m:t>𝑖𝑗</m:t>
                                      </m:r>
                                    </m:sub>
                                  </m:sSub>
                                </m:e>
                              </m:d>
                            </m:e>
                          </m:d>
                        </m:num>
                        <m:den>
                          <m:r>
                            <a:rPr lang="en-CA" sz="2400" b="0" i="0" smtClean="0">
                              <a:latin typeface="Cambria Math" panose="02040503050406030204" pitchFamily="18" charset="0"/>
                              <a:cs typeface="Times New Roman" panose="02020603050405020304" pitchFamily="18" charset="0"/>
                            </a:rPr>
                            <m:t>1+</m:t>
                          </m:r>
                          <m:nary>
                            <m:naryPr>
                              <m:chr m:val="∑"/>
                              <m:supHide m:val="on"/>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𝑘</m:t>
                              </m:r>
                            </m:sub>
                            <m:sup/>
                            <m:e/>
                          </m:nary>
                          <m:r>
                            <m:rPr>
                              <m:sty m:val="p"/>
                            </m:rPr>
                            <a:rPr lang="en-CA" sz="2400" b="0" i="0" smtClean="0">
                              <a:latin typeface="Cambria Math" panose="02040503050406030204" pitchFamily="18" charset="0"/>
                              <a:cs typeface="Times New Roman" panose="02020603050405020304" pitchFamily="18" charset="0"/>
                            </a:rPr>
                            <m:t>exp</m:t>
                          </m:r>
                          <m:d>
                            <m:dPr>
                              <m:ctrlPr>
                                <a:rPr lang="en-CA" sz="2400" b="0" i="1" smtClean="0">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𝑤</m:t>
                                  </m:r>
                                </m:e>
                                <m:sub>
                                  <m:r>
                                    <a:rPr lang="en-CA" sz="2400" i="1">
                                      <a:latin typeface="Cambria Math" panose="02040503050406030204" pitchFamily="18" charset="0"/>
                                      <a:cs typeface="Times New Roman" panose="02020603050405020304" pitchFamily="18" charset="0"/>
                                    </a:rPr>
                                    <m:t>𝑚</m:t>
                                  </m:r>
                                </m:sub>
                              </m:sSub>
                              <m:d>
                                <m:dPr>
                                  <m:begChr m:val="["/>
                                  <m:endChr m:val="]"/>
                                  <m:ctrlPr>
                                    <a:rPr lang="en-CA" sz="2400" i="1">
                                      <a:latin typeface="Cambria Math" panose="02040503050406030204" pitchFamily="18" charset="0"/>
                                      <a:cs typeface="Times New Roman" panose="02020603050405020304" pitchFamily="18" charset="0"/>
                                    </a:rPr>
                                  </m:ctrlPr>
                                </m:dPr>
                                <m:e>
                                  <m:r>
                                    <a:rPr lang="en-CA" sz="2400" i="1">
                                      <a:latin typeface="Cambria Math" panose="02040503050406030204" pitchFamily="18" charset="0"/>
                                      <a:cs typeface="Times New Roman" panose="02020603050405020304" pitchFamily="18" charset="0"/>
                                    </a:rPr>
                                    <m:t>𝑓</m:t>
                                  </m:r>
                                  <m:d>
                                    <m:dPr>
                                      <m:ctrlPr>
                                        <a:rPr lang="en-CA" sz="2400" i="1">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𝑥</m:t>
                                          </m:r>
                                        </m:e>
                                        <m:sub>
                                          <m:r>
                                            <a:rPr lang="en-CA" sz="2400" b="0" i="1" smtClean="0">
                                              <a:latin typeface="Cambria Math" panose="02040503050406030204" pitchFamily="18" charset="0"/>
                                              <a:cs typeface="Times New Roman" panose="02020603050405020304" pitchFamily="18" charset="0"/>
                                            </a:rPr>
                                            <m:t>𝑘</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𝑧</m:t>
                                          </m:r>
                                        </m:e>
                                        <m:sub>
                                          <m:r>
                                            <a:rPr lang="en-CA" sz="2400" i="1">
                                              <a:latin typeface="Cambria Math" panose="02040503050406030204" pitchFamily="18" charset="0"/>
                                              <a:cs typeface="Times New Roman" panose="02020603050405020304" pitchFamily="18" charset="0"/>
                                            </a:rPr>
                                            <m:t>𝑖</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𝑑</m:t>
                                          </m:r>
                                        </m:e>
                                        <m:sub>
                                          <m:r>
                                            <a:rPr lang="en-CA" sz="2400" i="1">
                                              <a:latin typeface="Cambria Math" panose="02040503050406030204" pitchFamily="18" charset="0"/>
                                              <a:cs typeface="Times New Roman" panose="02020603050405020304" pitchFamily="18" charset="0"/>
                                            </a:rPr>
                                            <m:t>𝑖</m:t>
                                          </m:r>
                                          <m:r>
                                            <a:rPr lang="en-CA" sz="2400" b="0" i="1" smtClean="0">
                                              <a:latin typeface="Cambria Math" panose="02040503050406030204" pitchFamily="18" charset="0"/>
                                              <a:cs typeface="Times New Roman" panose="02020603050405020304" pitchFamily="18" charset="0"/>
                                            </a:rPr>
                                            <m:t>𝑘</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𝑚</m:t>
                                          </m:r>
                                        </m:e>
                                        <m:sub>
                                          <m:r>
                                            <a:rPr lang="en-CA" sz="2400" i="1">
                                              <a:latin typeface="Cambria Math" panose="02040503050406030204" pitchFamily="18" charset="0"/>
                                              <a:cs typeface="Times New Roman" panose="02020603050405020304" pitchFamily="18" charset="0"/>
                                            </a:rPr>
                                            <m:t>𝑖</m:t>
                                          </m:r>
                                        </m:sub>
                                      </m:sSub>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𝜃</m:t>
                                      </m:r>
                                    </m:e>
                                  </m:d>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𝑒</m:t>
                                      </m:r>
                                    </m:e>
                                    <m:sub>
                                      <m:r>
                                        <a:rPr lang="en-CA" sz="2400" i="1">
                                          <a:latin typeface="Cambria Math" panose="02040503050406030204" pitchFamily="18" charset="0"/>
                                          <a:cs typeface="Times New Roman" panose="02020603050405020304" pitchFamily="18" charset="0"/>
                                        </a:rPr>
                                        <m:t>𝑖</m:t>
                                      </m:r>
                                      <m:r>
                                        <a:rPr lang="en-CA" sz="2400" b="0" i="1" smtClean="0">
                                          <a:latin typeface="Cambria Math" panose="02040503050406030204" pitchFamily="18" charset="0"/>
                                          <a:cs typeface="Times New Roman" panose="02020603050405020304" pitchFamily="18" charset="0"/>
                                        </a:rPr>
                                        <m:t>𝑘</m:t>
                                      </m:r>
                                    </m:sub>
                                  </m:sSub>
                                </m:e>
                              </m:d>
                            </m:e>
                          </m:d>
                        </m:den>
                      </m:f>
                    </m:oMath>
                  </m:oMathPara>
                </a14:m>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a:stretch>
              </a:blipFill>
            </p:spPr>
            <p:txBody>
              <a:bodyPr/>
              <a:lstStyle/>
              <a:p>
                <a:r>
                  <a:rPr lang="en-CA">
                    <a:noFill/>
                  </a:rPr>
                  <a:t> </a:t>
                </a:r>
              </a:p>
            </p:txBody>
          </p:sp>
        </mc:Fallback>
      </mc:AlternateContent>
    </p:spTree>
    <p:extLst>
      <p:ext uri="{BB962C8B-B14F-4D97-AF65-F5344CB8AC3E}">
        <p14:creationId xmlns:p14="http://schemas.microsoft.com/office/powerpoint/2010/main" val="5299860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Patient-Hospital Choice: Logit Probabiliti</a:t>
            </a:r>
            <a:r>
              <a:rPr lang="en-US" sz="3600" dirty="0">
                <a:cs typeface="Times New Roman" panose="02020603050405020304" pitchFamily="18" charset="0"/>
              </a:rPr>
              <a:t>es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The assumption of the type 1 error term gives us </a:t>
                </a:r>
                <a:r>
                  <a:rPr lang="en-US" sz="2400" b="1" dirty="0">
                    <a:cs typeface="Times New Roman" panose="02020603050405020304" pitchFamily="18" charset="0"/>
                  </a:rPr>
                  <a:t>logit choice probabilities </a:t>
                </a:r>
                <a:r>
                  <a:rPr lang="en-US" sz="2400" dirty="0">
                    <a:cs typeface="Times New Roman" panose="02020603050405020304" pitchFamily="18" charset="0"/>
                  </a:rPr>
                  <a:t> </a:t>
                </a: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𝑠</m:t>
                          </m:r>
                        </m:e>
                        <m:sub>
                          <m:r>
                            <a:rPr lang="en-CA" sz="2400" b="0" i="1" smtClean="0">
                              <a:latin typeface="Cambria Math" panose="02040503050406030204" pitchFamily="18" charset="0"/>
                              <a:cs typeface="Times New Roman" panose="02020603050405020304" pitchFamily="18" charset="0"/>
                            </a:rPr>
                            <m:t>𝑖𝑗</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𝑚</m:t>
                          </m:r>
                        </m:sub>
                      </m:sSub>
                      <m:r>
                        <a:rPr lang="en-CA" sz="2400" b="0" i="1" smtClean="0">
                          <a:latin typeface="Cambria Math" panose="02040503050406030204" pitchFamily="18" charset="0"/>
                          <a:cs typeface="Times New Roman" panose="02020603050405020304" pitchFamily="18" charset="0"/>
                        </a:rPr>
                        <m:t>=</m:t>
                      </m:r>
                      <m:f>
                        <m:fPr>
                          <m:ctrlPr>
                            <a:rPr lang="en-CA" sz="2400" b="0" i="1" smtClean="0">
                              <a:latin typeface="Cambria Math" panose="02040503050406030204" pitchFamily="18" charset="0"/>
                              <a:cs typeface="Times New Roman" panose="02020603050405020304" pitchFamily="18" charset="0"/>
                            </a:rPr>
                          </m:ctrlPr>
                        </m:fPr>
                        <m:num>
                          <m:r>
                            <m:rPr>
                              <m:sty m:val="p"/>
                            </m:rPr>
                            <a:rPr lang="en-CA" sz="2400" b="0" i="0" smtClean="0">
                              <a:latin typeface="Cambria Math" panose="02040503050406030204" pitchFamily="18" charset="0"/>
                              <a:cs typeface="Times New Roman" panose="02020603050405020304" pitchFamily="18" charset="0"/>
                            </a:rPr>
                            <m:t>exp</m:t>
                          </m:r>
                          <m:d>
                            <m:dPr>
                              <m:ctrlPr>
                                <a:rPr lang="en-CA" sz="2400" b="0" i="1" smtClean="0">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𝑤</m:t>
                                  </m:r>
                                </m:e>
                                <m:sub>
                                  <m:r>
                                    <a:rPr lang="en-CA" sz="2400" i="1">
                                      <a:latin typeface="Cambria Math" panose="02040503050406030204" pitchFamily="18" charset="0"/>
                                      <a:cs typeface="Times New Roman" panose="02020603050405020304" pitchFamily="18" charset="0"/>
                                    </a:rPr>
                                    <m:t>𝑚</m:t>
                                  </m:r>
                                </m:sub>
                              </m:sSub>
                              <m:d>
                                <m:dPr>
                                  <m:begChr m:val="["/>
                                  <m:endChr m:val="]"/>
                                  <m:ctrlPr>
                                    <a:rPr lang="en-CA" sz="2400" i="1">
                                      <a:latin typeface="Cambria Math" panose="02040503050406030204" pitchFamily="18" charset="0"/>
                                      <a:cs typeface="Times New Roman" panose="02020603050405020304" pitchFamily="18" charset="0"/>
                                    </a:rPr>
                                  </m:ctrlPr>
                                </m:dPr>
                                <m:e>
                                  <m:r>
                                    <a:rPr lang="en-CA" sz="2400" i="1">
                                      <a:latin typeface="Cambria Math" panose="02040503050406030204" pitchFamily="18" charset="0"/>
                                      <a:cs typeface="Times New Roman" panose="02020603050405020304" pitchFamily="18" charset="0"/>
                                    </a:rPr>
                                    <m:t>𝑓</m:t>
                                  </m:r>
                                  <m:d>
                                    <m:dPr>
                                      <m:ctrlPr>
                                        <a:rPr lang="en-CA" sz="2400" i="1">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𝑥</m:t>
                                          </m:r>
                                        </m:e>
                                        <m:sub>
                                          <m:r>
                                            <a:rPr lang="en-CA" sz="2400" i="1">
                                              <a:latin typeface="Cambria Math" panose="02040503050406030204" pitchFamily="18" charset="0"/>
                                              <a:cs typeface="Times New Roman" panose="02020603050405020304" pitchFamily="18" charset="0"/>
                                            </a:rPr>
                                            <m:t>𝑗</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𝑧</m:t>
                                          </m:r>
                                        </m:e>
                                        <m:sub>
                                          <m:r>
                                            <a:rPr lang="en-CA" sz="2400" i="1">
                                              <a:latin typeface="Cambria Math" panose="02040503050406030204" pitchFamily="18" charset="0"/>
                                              <a:cs typeface="Times New Roman" panose="02020603050405020304" pitchFamily="18" charset="0"/>
                                            </a:rPr>
                                            <m:t>𝑖</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𝑑</m:t>
                                          </m:r>
                                        </m:e>
                                        <m:sub>
                                          <m:r>
                                            <a:rPr lang="en-CA" sz="2400" i="1">
                                              <a:latin typeface="Cambria Math" panose="02040503050406030204" pitchFamily="18" charset="0"/>
                                              <a:cs typeface="Times New Roman" panose="02020603050405020304" pitchFamily="18" charset="0"/>
                                            </a:rPr>
                                            <m:t>𝑖𝑗</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𝑚</m:t>
                                          </m:r>
                                        </m:e>
                                        <m:sub>
                                          <m:r>
                                            <a:rPr lang="en-CA" sz="2400" i="1">
                                              <a:latin typeface="Cambria Math" panose="02040503050406030204" pitchFamily="18" charset="0"/>
                                              <a:cs typeface="Times New Roman" panose="02020603050405020304" pitchFamily="18" charset="0"/>
                                            </a:rPr>
                                            <m:t>𝑖</m:t>
                                          </m:r>
                                        </m:sub>
                                      </m:sSub>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𝜃</m:t>
                                      </m:r>
                                    </m:e>
                                  </m:d>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𝑒</m:t>
                                      </m:r>
                                    </m:e>
                                    <m:sub>
                                      <m:r>
                                        <a:rPr lang="en-CA" sz="2400" i="1">
                                          <a:latin typeface="Cambria Math" panose="02040503050406030204" pitchFamily="18" charset="0"/>
                                          <a:cs typeface="Times New Roman" panose="02020603050405020304" pitchFamily="18" charset="0"/>
                                        </a:rPr>
                                        <m:t>𝑖𝑗</m:t>
                                      </m:r>
                                    </m:sub>
                                  </m:sSub>
                                </m:e>
                              </m:d>
                            </m:e>
                          </m:d>
                        </m:num>
                        <m:den>
                          <m:r>
                            <a:rPr lang="en-CA" sz="2400" b="0" i="0" smtClean="0">
                              <a:latin typeface="Cambria Math" panose="02040503050406030204" pitchFamily="18" charset="0"/>
                              <a:cs typeface="Times New Roman" panose="02020603050405020304" pitchFamily="18" charset="0"/>
                            </a:rPr>
                            <m:t>1+</m:t>
                          </m:r>
                          <m:nary>
                            <m:naryPr>
                              <m:chr m:val="∑"/>
                              <m:supHide m:val="on"/>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𝑘</m:t>
                              </m:r>
                            </m:sub>
                            <m:sup/>
                            <m:e/>
                          </m:nary>
                          <m:r>
                            <m:rPr>
                              <m:sty m:val="p"/>
                            </m:rPr>
                            <a:rPr lang="en-CA" sz="2400" b="0" i="0" smtClean="0">
                              <a:latin typeface="Cambria Math" panose="02040503050406030204" pitchFamily="18" charset="0"/>
                              <a:cs typeface="Times New Roman" panose="02020603050405020304" pitchFamily="18" charset="0"/>
                            </a:rPr>
                            <m:t>exp</m:t>
                          </m:r>
                          <m:d>
                            <m:dPr>
                              <m:ctrlPr>
                                <a:rPr lang="en-CA" sz="2400" b="0" i="1" smtClean="0">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𝑤</m:t>
                                  </m:r>
                                </m:e>
                                <m:sub>
                                  <m:r>
                                    <a:rPr lang="en-CA" sz="2400" i="1">
                                      <a:latin typeface="Cambria Math" panose="02040503050406030204" pitchFamily="18" charset="0"/>
                                      <a:cs typeface="Times New Roman" panose="02020603050405020304" pitchFamily="18" charset="0"/>
                                    </a:rPr>
                                    <m:t>𝑚</m:t>
                                  </m:r>
                                </m:sub>
                              </m:sSub>
                              <m:d>
                                <m:dPr>
                                  <m:begChr m:val="["/>
                                  <m:endChr m:val="]"/>
                                  <m:ctrlPr>
                                    <a:rPr lang="en-CA" sz="2400" i="1">
                                      <a:latin typeface="Cambria Math" panose="02040503050406030204" pitchFamily="18" charset="0"/>
                                      <a:cs typeface="Times New Roman" panose="02020603050405020304" pitchFamily="18" charset="0"/>
                                    </a:rPr>
                                  </m:ctrlPr>
                                </m:dPr>
                                <m:e>
                                  <m:r>
                                    <a:rPr lang="en-CA" sz="2400" i="1">
                                      <a:latin typeface="Cambria Math" panose="02040503050406030204" pitchFamily="18" charset="0"/>
                                      <a:cs typeface="Times New Roman" panose="02020603050405020304" pitchFamily="18" charset="0"/>
                                    </a:rPr>
                                    <m:t>𝑓</m:t>
                                  </m:r>
                                  <m:d>
                                    <m:dPr>
                                      <m:ctrlPr>
                                        <a:rPr lang="en-CA" sz="2400" i="1">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𝑥</m:t>
                                          </m:r>
                                        </m:e>
                                        <m:sub>
                                          <m:r>
                                            <a:rPr lang="en-CA" sz="2400" b="0" i="1" smtClean="0">
                                              <a:latin typeface="Cambria Math" panose="02040503050406030204" pitchFamily="18" charset="0"/>
                                              <a:cs typeface="Times New Roman" panose="02020603050405020304" pitchFamily="18" charset="0"/>
                                            </a:rPr>
                                            <m:t>𝑘</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𝑧</m:t>
                                          </m:r>
                                        </m:e>
                                        <m:sub>
                                          <m:r>
                                            <a:rPr lang="en-CA" sz="2400" i="1">
                                              <a:latin typeface="Cambria Math" panose="02040503050406030204" pitchFamily="18" charset="0"/>
                                              <a:cs typeface="Times New Roman" panose="02020603050405020304" pitchFamily="18" charset="0"/>
                                            </a:rPr>
                                            <m:t>𝑖</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𝑑</m:t>
                                          </m:r>
                                        </m:e>
                                        <m:sub>
                                          <m:r>
                                            <a:rPr lang="en-CA" sz="2400" i="1">
                                              <a:latin typeface="Cambria Math" panose="02040503050406030204" pitchFamily="18" charset="0"/>
                                              <a:cs typeface="Times New Roman" panose="02020603050405020304" pitchFamily="18" charset="0"/>
                                            </a:rPr>
                                            <m:t>𝑖</m:t>
                                          </m:r>
                                          <m:r>
                                            <a:rPr lang="en-CA" sz="2400" b="0" i="1" smtClean="0">
                                              <a:latin typeface="Cambria Math" panose="02040503050406030204" pitchFamily="18" charset="0"/>
                                              <a:cs typeface="Times New Roman" panose="02020603050405020304" pitchFamily="18" charset="0"/>
                                            </a:rPr>
                                            <m:t>𝑘</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𝑚</m:t>
                                          </m:r>
                                        </m:e>
                                        <m:sub>
                                          <m:r>
                                            <a:rPr lang="en-CA" sz="2400" i="1">
                                              <a:latin typeface="Cambria Math" panose="02040503050406030204" pitchFamily="18" charset="0"/>
                                              <a:cs typeface="Times New Roman" panose="02020603050405020304" pitchFamily="18" charset="0"/>
                                            </a:rPr>
                                            <m:t>𝑖</m:t>
                                          </m:r>
                                        </m:sub>
                                      </m:sSub>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𝜃</m:t>
                                      </m:r>
                                    </m:e>
                                  </m:d>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𝑒</m:t>
                                      </m:r>
                                    </m:e>
                                    <m:sub>
                                      <m:r>
                                        <a:rPr lang="en-CA" sz="2400" i="1">
                                          <a:latin typeface="Cambria Math" panose="02040503050406030204" pitchFamily="18" charset="0"/>
                                          <a:cs typeface="Times New Roman" panose="02020603050405020304" pitchFamily="18" charset="0"/>
                                        </a:rPr>
                                        <m:t>𝑖</m:t>
                                      </m:r>
                                      <m:r>
                                        <a:rPr lang="en-CA" sz="2400" b="0" i="1" smtClean="0">
                                          <a:latin typeface="Cambria Math" panose="02040503050406030204" pitchFamily="18" charset="0"/>
                                          <a:cs typeface="Times New Roman" panose="02020603050405020304" pitchFamily="18" charset="0"/>
                                        </a:rPr>
                                        <m:t>𝑘</m:t>
                                      </m:r>
                                    </m:sub>
                                  </m:sSub>
                                </m:e>
                              </m:d>
                            </m:e>
                          </m:d>
                        </m:den>
                      </m:f>
                    </m:oMath>
                  </m:oMathPara>
                </a14:m>
                <a:endParaRPr lang="en-US" sz="2400" dirty="0">
                  <a:cs typeface="Times New Roman" panose="02020603050405020304" pitchFamily="18" charset="0"/>
                </a:endParaRPr>
              </a:p>
              <a:p>
                <a:r>
                  <a:rPr lang="en-US" sz="2400" dirty="0">
                    <a:cs typeface="Times New Roman" panose="02020603050405020304" pitchFamily="18" charset="0"/>
                  </a:rPr>
                  <a:t>Hence, patient </a:t>
                </a:r>
                <a:r>
                  <a:rPr lang="en-US" sz="2400" i="1" dirty="0">
                    <a:cs typeface="Times New Roman" panose="02020603050405020304" pitchFamily="18" charset="0"/>
                  </a:rPr>
                  <a:t>ex-ante </a:t>
                </a:r>
                <a:r>
                  <a:rPr lang="en-US" sz="2400" dirty="0">
                    <a:cs typeface="Times New Roman" panose="02020603050405020304" pitchFamily="18" charset="0"/>
                  </a:rPr>
                  <a:t>expected utility from a given health plan is: </a:t>
                </a: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𝑊</m:t>
                          </m:r>
                        </m:e>
                        <m:sub>
                          <m:r>
                            <a:rPr lang="en-CA" sz="2400" b="0" i="1" smtClean="0">
                              <a:latin typeface="Cambria Math" panose="02040503050406030204" pitchFamily="18" charset="0"/>
                              <a:cs typeface="Times New Roman" panose="02020603050405020304" pitchFamily="18" charset="0"/>
                            </a:rPr>
                            <m:t>𝑖</m:t>
                          </m:r>
                        </m:sub>
                      </m:sSub>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𝐽</m:t>
                              </m:r>
                            </m:e>
                            <m:sub>
                              <m:r>
                                <a:rPr lang="en-CA" sz="2400" b="0" i="1" smtClean="0">
                                  <a:latin typeface="Cambria Math" panose="02040503050406030204" pitchFamily="18" charset="0"/>
                                  <a:cs typeface="Times New Roman" panose="02020603050405020304" pitchFamily="18" charset="0"/>
                                </a:rPr>
                                <m:t>h</m:t>
                              </m:r>
                            </m:sub>
                          </m:sSub>
                        </m:e>
                      </m:d>
                      <m:r>
                        <a:rPr lang="en-CA" sz="2400" b="0" i="1" smtClean="0">
                          <a:latin typeface="Cambria Math" panose="02040503050406030204" pitchFamily="18" charset="0"/>
                          <a:cs typeface="Times New Roman" panose="02020603050405020304" pitchFamily="18" charset="0"/>
                        </a:rPr>
                        <m:t>=</m:t>
                      </m:r>
                      <m:nary>
                        <m:naryPr>
                          <m:chr m:val="∑"/>
                          <m:supHide m:val="on"/>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𝑚</m:t>
                          </m:r>
                        </m:sub>
                        <m:sup/>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𝜌</m:t>
                                  </m:r>
                                </m:e>
                                <m:sub>
                                  <m:r>
                                    <a:rPr lang="en-CA" sz="2400" b="0" i="1" smtClean="0">
                                      <a:latin typeface="Cambria Math" panose="02040503050406030204" pitchFamily="18" charset="0"/>
                                      <a:cs typeface="Times New Roman" panose="02020603050405020304" pitchFamily="18" charset="0"/>
                                    </a:rPr>
                                    <m:t>𝑖</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𝑚</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𝑤</m:t>
                                  </m:r>
                                </m:e>
                                <m:sub>
                                  <m:r>
                                    <a:rPr lang="en-CA" sz="2400" b="0" i="1" smtClean="0">
                                      <a:latin typeface="Cambria Math" panose="02040503050406030204" pitchFamily="18" charset="0"/>
                                      <a:cs typeface="Times New Roman" panose="02020603050405020304" pitchFamily="18" charset="0"/>
                                    </a:rPr>
                                    <m:t>𝑚</m:t>
                                  </m:r>
                                </m:sub>
                              </m:sSub>
                              <m:r>
                                <m:rPr>
                                  <m:sty m:val="p"/>
                                </m:rPr>
                                <a:rPr lang="en-CA" sz="2400" b="0" i="1" smtClean="0">
                                  <a:latin typeface="Cambria Math" panose="02040503050406030204" pitchFamily="18" charset="0"/>
                                  <a:cs typeface="Times New Roman" panose="02020603050405020304" pitchFamily="18" charset="0"/>
                                </a:rPr>
                                <m:t>ln</m:t>
                              </m:r>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1+</m:t>
                                  </m:r>
                                  <m:nary>
                                    <m:naryPr>
                                      <m:chr m:val="∑"/>
                                      <m:supHide m:val="on"/>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𝑗</m:t>
                                      </m:r>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𝐽</m:t>
                                          </m:r>
                                        </m:e>
                                        <m:sub>
                                          <m:r>
                                            <a:rPr lang="en-CA" sz="2400" b="0" i="1" smtClean="0">
                                              <a:latin typeface="Cambria Math" panose="02040503050406030204" pitchFamily="18" charset="0"/>
                                              <a:cs typeface="Times New Roman" panose="02020603050405020304" pitchFamily="18" charset="0"/>
                                            </a:rPr>
                                            <m:t>h</m:t>
                                          </m:r>
                                        </m:sub>
                                      </m:sSub>
                                    </m:sub>
                                    <m:sup/>
                                    <m:e>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exp</m:t>
                                          </m:r>
                                        </m:fName>
                                        <m:e>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𝑓</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𝑥</m:t>
                                                      </m:r>
                                                    </m:e>
                                                    <m:sub>
                                                      <m:r>
                                                        <a:rPr lang="en-CA" sz="2400" b="0" i="1" smtClean="0">
                                                          <a:latin typeface="Cambria Math" panose="02040503050406030204" pitchFamily="18" charset="0"/>
                                                          <a:cs typeface="Times New Roman" panose="02020603050405020304" pitchFamily="18" charset="0"/>
                                                        </a:rPr>
                                                        <m:t>𝑗</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𝑧</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𝑑</m:t>
                                                      </m:r>
                                                    </m:e>
                                                    <m:sub>
                                                      <m:r>
                                                        <a:rPr lang="en-CA" sz="2400" b="0" i="1" smtClean="0">
                                                          <a:latin typeface="Cambria Math" panose="02040503050406030204" pitchFamily="18" charset="0"/>
                                                          <a:cs typeface="Times New Roman" panose="02020603050405020304" pitchFamily="18" charset="0"/>
                                                        </a:rPr>
                                                        <m:t>𝑖𝑗</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𝑚</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𝜃</m:t>
                                                  </m:r>
                                                </m:e>
                                              </m:d>
                                            </m:e>
                                          </m:d>
                                        </m:e>
                                      </m:func>
                                    </m:e>
                                  </m:nary>
                                </m:e>
                              </m:d>
                            </m:e>
                          </m:d>
                        </m:e>
                      </m:nary>
                    </m:oMath>
                  </m:oMathPara>
                </a14:m>
                <a:endParaRPr lang="en-US" sz="2400" dirty="0">
                  <a:cs typeface="Times New Roman" panose="02020603050405020304" pitchFamily="18" charset="0"/>
                </a:endParaRPr>
              </a:p>
              <a:p>
                <a:r>
                  <a:rPr lang="en-US" sz="2400" dirty="0">
                    <a:cs typeface="Times New Roman" panose="02020603050405020304" pitchFamily="18" charset="0"/>
                  </a:rPr>
                  <a:t>Notice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oMath>
                </a14:m>
                <a:r>
                  <a:rPr lang="en-US" sz="2400" dirty="0">
                    <a:cs typeface="Times New Roman" panose="02020603050405020304" pitchFamily="18" charset="0"/>
                  </a:rPr>
                  <a:t> changes with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𝜃</m:t>
                    </m:r>
                  </m:oMath>
                </a14:m>
                <a:endParaRPr lang="en-US" sz="2400" dirty="0">
                  <a:cs typeface="Times New Roman" panose="02020603050405020304" pitchFamily="18" charset="0"/>
                </a:endParaRPr>
              </a:p>
              <a:p>
                <a:r>
                  <a:rPr lang="en-US" sz="2400" b="1" dirty="0">
                    <a:cs typeface="Times New Roman" panose="02020603050405020304" pitchFamily="18" charset="0"/>
                  </a:rPr>
                  <a:t>Patients pick </a:t>
                </a:r>
                <a14:m>
                  <m:oMath xmlns:m="http://schemas.openxmlformats.org/officeDocument/2006/math">
                    <m:sSub>
                      <m:sSubPr>
                        <m:ctrlPr>
                          <a:rPr lang="en-US" sz="2400" b="1" i="1" smtClean="0">
                            <a:latin typeface="Cambria Math" panose="02040503050406030204" pitchFamily="18" charset="0"/>
                            <a:cs typeface="Times New Roman" panose="02020603050405020304" pitchFamily="18" charset="0"/>
                          </a:rPr>
                        </m:ctrlPr>
                      </m:sSubPr>
                      <m:e>
                        <m:r>
                          <a:rPr lang="en-US" sz="2400" b="1" i="1" smtClean="0">
                            <a:latin typeface="Cambria Math" panose="02040503050406030204" pitchFamily="18" charset="0"/>
                            <a:cs typeface="Times New Roman" panose="02020603050405020304" pitchFamily="18" charset="0"/>
                          </a:rPr>
                          <m:t>𝑱</m:t>
                        </m:r>
                      </m:e>
                      <m:sub>
                        <m:r>
                          <a:rPr lang="en-US" sz="2400" b="1" i="1" smtClean="0">
                            <a:latin typeface="Cambria Math" panose="02040503050406030204" pitchFamily="18" charset="0"/>
                            <a:cs typeface="Times New Roman" panose="02020603050405020304" pitchFamily="18" charset="0"/>
                          </a:rPr>
                          <m:t>𝒉</m:t>
                        </m:r>
                      </m:sub>
                    </m:sSub>
                  </m:oMath>
                </a14:m>
                <a:r>
                  <a:rPr lang="en-US" sz="2400" b="1" dirty="0">
                    <a:cs typeface="Times New Roman" panose="02020603050405020304" pitchFamily="18" charset="0"/>
                  </a:rPr>
                  <a:t> that gives the highest </a:t>
                </a:r>
                <a14:m>
                  <m:oMath xmlns:m="http://schemas.openxmlformats.org/officeDocument/2006/math">
                    <m:sSub>
                      <m:sSubPr>
                        <m:ctrlPr>
                          <a:rPr lang="en-US" sz="2400" b="1" i="1" smtClean="0">
                            <a:latin typeface="Cambria Math" panose="02040503050406030204" pitchFamily="18" charset="0"/>
                            <a:cs typeface="Times New Roman" panose="02020603050405020304" pitchFamily="18" charset="0"/>
                          </a:rPr>
                        </m:ctrlPr>
                      </m:sSubPr>
                      <m:e>
                        <m:r>
                          <a:rPr lang="en-US" sz="2400" b="1" i="1" smtClean="0">
                            <a:latin typeface="Cambria Math" panose="02040503050406030204" pitchFamily="18" charset="0"/>
                            <a:cs typeface="Times New Roman" panose="02020603050405020304" pitchFamily="18" charset="0"/>
                          </a:rPr>
                          <m:t>𝑾</m:t>
                        </m:r>
                      </m:e>
                      <m:sub>
                        <m:r>
                          <a:rPr lang="en-US" sz="2400" b="1" i="1" smtClean="0">
                            <a:latin typeface="Cambria Math" panose="02040503050406030204" pitchFamily="18" charset="0"/>
                            <a:cs typeface="Times New Roman" panose="02020603050405020304" pitchFamily="18" charset="0"/>
                          </a:rPr>
                          <m:t>𝒊</m:t>
                        </m:r>
                      </m:sub>
                    </m:sSub>
                  </m:oMath>
                </a14:m>
                <a:r>
                  <a:rPr lang="en-US" sz="2400" b="1" dirty="0">
                    <a:cs typeface="Times New Roman" panose="02020603050405020304" pitchFamily="18" charset="0"/>
                  </a:rPr>
                  <a:t>, based on values of </a:t>
                </a:r>
                <a14:m>
                  <m:oMath xmlns:m="http://schemas.openxmlformats.org/officeDocument/2006/math">
                    <m:r>
                      <a:rPr lang="en-US" sz="2400" b="1" i="1" smtClean="0">
                        <a:latin typeface="Cambria Math" panose="02040503050406030204" pitchFamily="18" charset="0"/>
                        <a:cs typeface="Times New Roman" panose="02020603050405020304" pitchFamily="18" charset="0"/>
                      </a:rPr>
                      <m:t>𝜽</m:t>
                    </m:r>
                  </m:oMath>
                </a14:m>
                <a:r>
                  <a:rPr lang="en-US" sz="2400" b="1"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a:stretch>
              </a:blipFill>
            </p:spPr>
            <p:txBody>
              <a:bodyPr/>
              <a:lstStyle/>
              <a:p>
                <a:r>
                  <a:rPr lang="en-US">
                    <a:noFill/>
                  </a:rPr>
                  <a:t> </a:t>
                </a:r>
              </a:p>
            </p:txBody>
          </p:sp>
        </mc:Fallback>
      </mc:AlternateContent>
    </p:spTree>
    <p:extLst>
      <p:ext uri="{BB962C8B-B14F-4D97-AF65-F5344CB8AC3E}">
        <p14:creationId xmlns:p14="http://schemas.microsoft.com/office/powerpoint/2010/main" val="2901206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Side note: Patient-</a:t>
            </a:r>
            <a:r>
              <a:rPr lang="en-US" sz="3600" b="1" dirty="0">
                <a:latin typeface="Times New Roman" panose="02020603050405020304" pitchFamily="18" charset="0"/>
                <a:cs typeface="Times New Roman" panose="02020603050405020304" pitchFamily="18" charset="0"/>
              </a:rPr>
              <a:t>Plan </a:t>
            </a:r>
            <a:r>
              <a:rPr lang="en-US" sz="3600" dirty="0">
                <a:latin typeface="Times New Roman" panose="02020603050405020304" pitchFamily="18" charset="0"/>
                <a:cs typeface="Times New Roman" panose="02020603050405020304" pitchFamily="18" charset="0"/>
              </a:rPr>
              <a:t>Choice</a:t>
            </a:r>
            <a:r>
              <a:rPr lang="en-US" sz="3600" dirty="0">
                <a:cs typeface="Times New Roman" panose="02020603050405020304" pitchFamily="18" charset="0"/>
              </a:rPr>
              <a:t>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CA" sz="2400" dirty="0">
                    <a:cs typeface="Times New Roman" panose="02020603050405020304" pitchFamily="18" charset="0"/>
                  </a:rPr>
                  <a:t>When choosing a plan, patients consider</a:t>
                </a:r>
                <a14:m>
                  <m:oMath xmlns:m="http://schemas.openxmlformats.org/officeDocument/2006/math">
                    <m:r>
                      <a:rPr lang="en-CA" sz="2400" b="0" i="0"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𝑊</m:t>
                    </m:r>
                  </m:oMath>
                </a14:m>
                <a:r>
                  <a:rPr lang="en-US" sz="2400" dirty="0">
                    <a:cs typeface="Times New Roman" panose="02020603050405020304" pitchFamily="18" charset="0"/>
                  </a:rPr>
                  <a:t>as well as plan features: </a:t>
                </a: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𝑣</m:t>
                          </m:r>
                        </m:e>
                        <m:sub>
                          <m:r>
                            <a:rPr lang="en-CA" sz="2400" b="0" i="1" smtClean="0">
                              <a:latin typeface="Cambria Math" panose="02040503050406030204" pitchFamily="18" charset="0"/>
                              <a:cs typeface="Times New Roman" panose="02020603050405020304" pitchFamily="18" charset="0"/>
                            </a:rPr>
                            <m:t>𝑖𝑗</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𝑊</m:t>
                          </m:r>
                        </m:e>
                        <m:sub>
                          <m:r>
                            <a:rPr lang="en-CA" sz="2400" b="0" i="1" smtClean="0">
                              <a:latin typeface="Cambria Math" panose="02040503050406030204" pitchFamily="18" charset="0"/>
                              <a:cs typeface="Times New Roman" panose="02020603050405020304" pitchFamily="18" charset="0"/>
                            </a:rPr>
                            <m:t>𝑖</m:t>
                          </m:r>
                        </m:sub>
                      </m:sSub>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𝐽</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𝜃</m:t>
                          </m:r>
                        </m:e>
                      </m:d>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𝛾</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𝑐</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𝜉</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𝛼</m:t>
                          </m:r>
                        </m:e>
                        <m:sup>
                          <m:r>
                            <a:rPr lang="en-CA" sz="2400" b="0" i="1" smtClean="0">
                              <a:latin typeface="Cambria Math" panose="02040503050406030204" pitchFamily="18" charset="0"/>
                              <a:cs typeface="Times New Roman" panose="02020603050405020304" pitchFamily="18" charset="0"/>
                            </a:rPr>
                            <m:t>𝑃</m:t>
                          </m:r>
                        </m:sup>
                      </m:sSup>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ln</m:t>
                          </m:r>
                        </m:fName>
                        <m:e>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𝑖𝑛𝑐𝑜𝑚</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𝑒</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𝑃𝑟𝑒</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𝑚</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e>
                      </m:func>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𝜀</m:t>
                          </m:r>
                        </m:e>
                        <m:sub>
                          <m:r>
                            <a:rPr lang="en-CA" sz="2400" b="0" i="1" smtClean="0">
                              <a:latin typeface="Cambria Math" panose="02040503050406030204" pitchFamily="18" charset="0"/>
                              <a:cs typeface="Times New Roman" panose="02020603050405020304" pitchFamily="18" charset="0"/>
                            </a:rPr>
                            <m:t>𝑖h</m:t>
                          </m:r>
                        </m:sub>
                      </m:sSub>
                    </m:oMath>
                  </m:oMathPara>
                </a14:m>
                <a:endParaRPr lang="en-US" sz="2400" dirty="0">
                  <a:cs typeface="Times New Roman" panose="02020603050405020304" pitchFamily="18" charset="0"/>
                </a:endParaRPr>
              </a:p>
              <a:p>
                <a:pPr lvl="1"/>
                <a:r>
                  <a:rPr lang="en-US" sz="2200" dirty="0">
                    <a:cs typeface="Times New Roman" panose="02020603050405020304" pitchFamily="18" charset="0"/>
                  </a:rPr>
                  <a:t>Plan characteristics </a:t>
                </a:r>
                <a14:m>
                  <m:oMath xmlns:m="http://schemas.openxmlformats.org/officeDocument/2006/math">
                    <m:sSub>
                      <m:sSubPr>
                        <m:ctrlPr>
                          <a:rPr lang="en-CA" sz="2200" b="0" i="1" smtClean="0">
                            <a:latin typeface="Cambria Math" panose="02040503050406030204" pitchFamily="18" charset="0"/>
                            <a:cs typeface="Times New Roman" panose="02020603050405020304" pitchFamily="18" charset="0"/>
                          </a:rPr>
                        </m:ctrlPr>
                      </m:sSubPr>
                      <m:e>
                        <m:r>
                          <a:rPr lang="en-CA" sz="2200" b="0" i="1" smtClean="0">
                            <a:latin typeface="Cambria Math" panose="02040503050406030204" pitchFamily="18" charset="0"/>
                            <a:cs typeface="Times New Roman" panose="02020603050405020304" pitchFamily="18" charset="0"/>
                          </a:rPr>
                          <m:t>𝑐</m:t>
                        </m:r>
                      </m:e>
                      <m:sub>
                        <m:r>
                          <a:rPr lang="en-CA" sz="2200" b="0" i="1" smtClean="0">
                            <a:latin typeface="Cambria Math" panose="02040503050406030204" pitchFamily="18" charset="0"/>
                            <a:cs typeface="Times New Roman" panose="02020603050405020304" pitchFamily="18" charset="0"/>
                          </a:rPr>
                          <m:t>h</m:t>
                        </m:r>
                      </m:sub>
                    </m:sSub>
                  </m:oMath>
                </a14:m>
                <a:r>
                  <a:rPr lang="en-US" sz="2200" dirty="0">
                    <a:cs typeface="Times New Roman" panose="02020603050405020304" pitchFamily="18" charset="0"/>
                  </a:rPr>
                  <a:t> (cost-sharing, how easy it is to talk to a representative, etc.)</a:t>
                </a:r>
              </a:p>
              <a:p>
                <a:pPr lvl="1"/>
                <a:r>
                  <a:rPr lang="en-US" sz="2200" dirty="0">
                    <a:cs typeface="Times New Roman" panose="02020603050405020304" pitchFamily="18" charset="0"/>
                  </a:rPr>
                  <a:t>Fixed effect (what does this capture)? </a:t>
                </a:r>
              </a:p>
              <a:p>
                <a:pPr lvl="1"/>
                <a:r>
                  <a:rPr lang="en-US" sz="2200" dirty="0">
                    <a:cs typeface="Times New Roman" panose="02020603050405020304" pitchFamily="18" charset="0"/>
                  </a:rPr>
                  <a:t>Money! </a:t>
                </a:r>
              </a:p>
              <a:p>
                <a:pPr lvl="1"/>
                <a:r>
                  <a:rPr lang="en-US" sz="2200" dirty="0">
                    <a:cs typeface="Times New Roman" panose="02020603050405020304" pitchFamily="18" charset="0"/>
                  </a:rPr>
                  <a:t>Another shock (once again, Type 1 Extreme Value)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a:stretch>
              </a:blipFill>
            </p:spPr>
            <p:txBody>
              <a:bodyPr/>
              <a:lstStyle/>
              <a:p>
                <a:r>
                  <a:rPr lang="en-US">
                    <a:noFill/>
                  </a:rPr>
                  <a:t> </a:t>
                </a:r>
              </a:p>
            </p:txBody>
          </p:sp>
        </mc:Fallback>
      </mc:AlternateContent>
    </p:spTree>
    <p:extLst>
      <p:ext uri="{BB962C8B-B14F-4D97-AF65-F5344CB8AC3E}">
        <p14:creationId xmlns:p14="http://schemas.microsoft.com/office/powerpoint/2010/main" val="26049125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Side note: Patient-</a:t>
            </a:r>
            <a:r>
              <a:rPr lang="en-US" sz="3600" b="1" dirty="0">
                <a:latin typeface="Times New Roman" panose="02020603050405020304" pitchFamily="18" charset="0"/>
                <a:cs typeface="Times New Roman" panose="02020603050405020304" pitchFamily="18" charset="0"/>
              </a:rPr>
              <a:t>Plan </a:t>
            </a:r>
            <a:r>
              <a:rPr lang="en-US" sz="3600" dirty="0">
                <a:latin typeface="Times New Roman" panose="02020603050405020304" pitchFamily="18" charset="0"/>
                <a:cs typeface="Times New Roman" panose="02020603050405020304" pitchFamily="18" charset="0"/>
              </a:rPr>
              <a:t>Choice</a:t>
            </a:r>
            <a:r>
              <a:rPr lang="en-US" sz="3600" dirty="0">
                <a:cs typeface="Times New Roman" panose="02020603050405020304" pitchFamily="18" charset="0"/>
              </a:rPr>
              <a:t>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CA" sz="2400" dirty="0">
                    <a:cs typeface="Times New Roman" panose="02020603050405020304" pitchFamily="18" charset="0"/>
                  </a:rPr>
                  <a:t>When choosing a plan, patients consider</a:t>
                </a:r>
                <a14:m>
                  <m:oMath xmlns:m="http://schemas.openxmlformats.org/officeDocument/2006/math">
                    <m:r>
                      <a:rPr lang="en-CA" sz="2400" b="0" i="0"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𝑊</m:t>
                    </m:r>
                  </m:oMath>
                </a14:m>
                <a:r>
                  <a:rPr lang="en-US" sz="2400" dirty="0">
                    <a:cs typeface="Times New Roman" panose="02020603050405020304" pitchFamily="18" charset="0"/>
                  </a:rPr>
                  <a:t>as well as plan features: </a:t>
                </a: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𝑣</m:t>
                          </m:r>
                        </m:e>
                        <m:sub>
                          <m:r>
                            <a:rPr lang="en-CA" sz="2400" b="0" i="1" smtClean="0">
                              <a:latin typeface="Cambria Math" panose="02040503050406030204" pitchFamily="18" charset="0"/>
                              <a:cs typeface="Times New Roman" panose="02020603050405020304" pitchFamily="18" charset="0"/>
                            </a:rPr>
                            <m:t>𝑖𝑗</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𝑊</m:t>
                          </m:r>
                        </m:e>
                        <m:sub>
                          <m:r>
                            <a:rPr lang="en-CA" sz="2400" b="0" i="1" smtClean="0">
                              <a:latin typeface="Cambria Math" panose="02040503050406030204" pitchFamily="18" charset="0"/>
                              <a:cs typeface="Times New Roman" panose="02020603050405020304" pitchFamily="18" charset="0"/>
                            </a:rPr>
                            <m:t>𝑖</m:t>
                          </m:r>
                        </m:sub>
                      </m:sSub>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𝐽</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𝜃</m:t>
                          </m:r>
                        </m:e>
                      </m:d>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𝛾</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𝑐</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𝜉</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𝛼</m:t>
                          </m:r>
                        </m:e>
                        <m:sup>
                          <m:r>
                            <a:rPr lang="en-CA" sz="2400" b="0" i="1" smtClean="0">
                              <a:latin typeface="Cambria Math" panose="02040503050406030204" pitchFamily="18" charset="0"/>
                              <a:cs typeface="Times New Roman" panose="02020603050405020304" pitchFamily="18" charset="0"/>
                            </a:rPr>
                            <m:t>𝑃</m:t>
                          </m:r>
                        </m:sup>
                      </m:sSup>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ln</m:t>
                          </m:r>
                        </m:fName>
                        <m:e>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𝑖𝑛𝑐𝑜𝑚</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𝑒</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𝑃𝑟𝑒</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𝑚</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e>
                      </m:func>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𝜀</m:t>
                          </m:r>
                        </m:e>
                        <m:sub>
                          <m:r>
                            <a:rPr lang="en-CA" sz="2400" b="0" i="1" smtClean="0">
                              <a:latin typeface="Cambria Math" panose="02040503050406030204" pitchFamily="18" charset="0"/>
                              <a:cs typeface="Times New Roman" panose="02020603050405020304" pitchFamily="18" charset="0"/>
                            </a:rPr>
                            <m:t>𝑖h</m:t>
                          </m:r>
                        </m:sub>
                      </m:sSub>
                    </m:oMath>
                  </m:oMathPara>
                </a14:m>
                <a:endParaRPr lang="en-US" sz="2400" dirty="0">
                  <a:cs typeface="Times New Roman" panose="02020603050405020304" pitchFamily="18" charset="0"/>
                </a:endParaRPr>
              </a:p>
              <a:p>
                <a:pPr lvl="1"/>
                <a:r>
                  <a:rPr lang="en-US" sz="2200" dirty="0">
                    <a:cs typeface="Times New Roman" panose="02020603050405020304" pitchFamily="18" charset="0"/>
                  </a:rPr>
                  <a:t>Plan characteristics </a:t>
                </a:r>
                <a14:m>
                  <m:oMath xmlns:m="http://schemas.openxmlformats.org/officeDocument/2006/math">
                    <m:sSub>
                      <m:sSubPr>
                        <m:ctrlPr>
                          <a:rPr lang="en-CA" sz="2200" b="0" i="1" smtClean="0">
                            <a:latin typeface="Cambria Math" panose="02040503050406030204" pitchFamily="18" charset="0"/>
                            <a:cs typeface="Times New Roman" panose="02020603050405020304" pitchFamily="18" charset="0"/>
                          </a:rPr>
                        </m:ctrlPr>
                      </m:sSubPr>
                      <m:e>
                        <m:r>
                          <a:rPr lang="en-CA" sz="2200" b="0" i="1" smtClean="0">
                            <a:latin typeface="Cambria Math" panose="02040503050406030204" pitchFamily="18" charset="0"/>
                            <a:cs typeface="Times New Roman" panose="02020603050405020304" pitchFamily="18" charset="0"/>
                          </a:rPr>
                          <m:t>𝑐</m:t>
                        </m:r>
                      </m:e>
                      <m:sub>
                        <m:r>
                          <a:rPr lang="en-CA" sz="2200" b="0" i="1" smtClean="0">
                            <a:latin typeface="Cambria Math" panose="02040503050406030204" pitchFamily="18" charset="0"/>
                            <a:cs typeface="Times New Roman" panose="02020603050405020304" pitchFamily="18" charset="0"/>
                          </a:rPr>
                          <m:t>h</m:t>
                        </m:r>
                      </m:sub>
                    </m:sSub>
                  </m:oMath>
                </a14:m>
                <a:r>
                  <a:rPr lang="en-US" sz="2200" dirty="0">
                    <a:cs typeface="Times New Roman" panose="02020603050405020304" pitchFamily="18" charset="0"/>
                  </a:rPr>
                  <a:t> </a:t>
                </a:r>
              </a:p>
              <a:p>
                <a:pPr lvl="1"/>
                <a:r>
                  <a:rPr lang="en-US" sz="2200" dirty="0">
                    <a:cs typeface="Times New Roman" panose="02020603050405020304" pitchFamily="18" charset="0"/>
                  </a:rPr>
                  <a:t>Fixed effect (what does this capture)? </a:t>
                </a:r>
              </a:p>
              <a:p>
                <a:pPr lvl="1"/>
                <a:r>
                  <a:rPr lang="en-US" sz="2200" dirty="0">
                    <a:cs typeface="Times New Roman" panose="02020603050405020304" pitchFamily="18" charset="0"/>
                  </a:rPr>
                  <a:t>Money! </a:t>
                </a:r>
              </a:p>
              <a:p>
                <a:pPr lvl="1"/>
                <a:r>
                  <a:rPr lang="en-US" sz="2200" dirty="0">
                    <a:cs typeface="Times New Roman" panose="02020603050405020304" pitchFamily="18" charset="0"/>
                  </a:rPr>
                  <a:t>Another shock (once again, Type 1 Extreme Value) </a:t>
                </a:r>
              </a:p>
              <a:p>
                <a:pPr marL="0" indent="0">
                  <a:buNone/>
                </a:pPr>
                <a:r>
                  <a:rPr lang="en-US" sz="2400" dirty="0">
                    <a:cs typeface="Times New Roman" panose="02020603050405020304" pitchFamily="18" charset="0"/>
                  </a:rPr>
                  <a:t>This gives us </a:t>
                </a:r>
                <a:r>
                  <a:rPr lang="en-US" sz="2400" b="1" dirty="0">
                    <a:cs typeface="Times New Roman" panose="02020603050405020304" pitchFamily="18" charset="0"/>
                  </a:rPr>
                  <a:t>more choice probabilities: </a:t>
                </a: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𝑦</m:t>
                          </m:r>
                        </m:e>
                        <m:sub>
                          <m:r>
                            <a:rPr lang="en-CA" sz="2400" b="0" i="1" smtClean="0">
                              <a:latin typeface="Cambria Math" panose="02040503050406030204" pitchFamily="18" charset="0"/>
                              <a:cs typeface="Times New Roman" panose="02020603050405020304" pitchFamily="18" charset="0"/>
                            </a:rPr>
                            <m:t>𝑖h</m:t>
                          </m:r>
                        </m:sub>
                      </m:sSub>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𝐽</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𝜉</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𝑃𝑟𝑒</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𝑚</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𝜃</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𝛾</m:t>
                          </m:r>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𝛼</m:t>
                              </m:r>
                            </m:e>
                            <m:sup>
                              <m:r>
                                <a:rPr lang="en-CA" sz="2400" b="0" i="1" smtClean="0">
                                  <a:latin typeface="Cambria Math" panose="02040503050406030204" pitchFamily="18" charset="0"/>
                                  <a:cs typeface="Times New Roman" panose="02020603050405020304" pitchFamily="18" charset="0"/>
                                </a:rPr>
                                <m:t>𝑃</m:t>
                              </m:r>
                            </m:sup>
                          </m:sSup>
                        </m:e>
                      </m:d>
                      <m:r>
                        <a:rPr lang="en-CA" sz="2400" b="0" i="1" smtClean="0">
                          <a:latin typeface="Cambria Math" panose="02040503050406030204" pitchFamily="18" charset="0"/>
                          <a:cs typeface="Times New Roman" panose="02020603050405020304" pitchFamily="18" charset="0"/>
                        </a:rPr>
                        <m:t>=</m:t>
                      </m:r>
                      <m:f>
                        <m:fPr>
                          <m:ctrlPr>
                            <a:rPr lang="en-CA" sz="2400" b="0" i="1" smtClean="0">
                              <a:latin typeface="Cambria Math" panose="02040503050406030204" pitchFamily="18" charset="0"/>
                              <a:cs typeface="Times New Roman" panose="02020603050405020304" pitchFamily="18" charset="0"/>
                            </a:rPr>
                          </m:ctrlPr>
                        </m:fPr>
                        <m:num>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exp</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acc>
                                        <m:accPr>
                                          <m:chr m:val="̃"/>
                                          <m:ctrlPr>
                                            <a:rPr lang="en-CA" sz="2400" b="0" i="1" smtClean="0">
                                              <a:latin typeface="Cambria Math" panose="02040503050406030204" pitchFamily="18" charset="0"/>
                                              <a:cs typeface="Times New Roman" panose="02020603050405020304" pitchFamily="18" charset="0"/>
                                            </a:rPr>
                                          </m:ctrlPr>
                                        </m:accPr>
                                        <m:e>
                                          <m:r>
                                            <a:rPr lang="en-CA" sz="2400" b="0" i="1" smtClean="0">
                                              <a:latin typeface="Cambria Math" panose="02040503050406030204" pitchFamily="18" charset="0"/>
                                              <a:cs typeface="Times New Roman" panose="02020603050405020304" pitchFamily="18" charset="0"/>
                                            </a:rPr>
                                            <m:t>𝑣</m:t>
                                          </m:r>
                                        </m:e>
                                      </m:acc>
                                    </m:e>
                                    <m:sub>
                                      <m:r>
                                        <a:rPr lang="en-CA" sz="2400" b="0" i="1" smtClean="0">
                                          <a:latin typeface="Cambria Math" panose="02040503050406030204" pitchFamily="18" charset="0"/>
                                          <a:cs typeface="Times New Roman" panose="02020603050405020304" pitchFamily="18" charset="0"/>
                                        </a:rPr>
                                        <m:t>𝑖h</m:t>
                                      </m:r>
                                    </m:sub>
                                  </m:sSub>
                                </m:e>
                              </m:d>
                            </m:e>
                          </m:func>
                        </m:num>
                        <m:den>
                          <m:nary>
                            <m:naryPr>
                              <m:chr m:val="∑"/>
                              <m:supHide m:val="on"/>
                              <m:ctrlPr>
                                <a:rPr lang="en-CA" sz="2400" b="0" i="1" smtClean="0">
                                  <a:latin typeface="Cambria Math" panose="02040503050406030204" pitchFamily="18" charset="0"/>
                                  <a:cs typeface="Times New Roman" panose="02020603050405020304" pitchFamily="18" charset="0"/>
                                </a:rPr>
                              </m:ctrlPr>
                            </m:naryPr>
                            <m:sub>
                              <m:acc>
                                <m:accPr>
                                  <m:chr m:val="̅"/>
                                  <m:ctrlPr>
                                    <a:rPr lang="en-CA" sz="2400" b="0" i="1" smtClean="0">
                                      <a:latin typeface="Cambria Math" panose="02040503050406030204" pitchFamily="18" charset="0"/>
                                      <a:cs typeface="Times New Roman" panose="02020603050405020304" pitchFamily="18" charset="0"/>
                                    </a:rPr>
                                  </m:ctrlPr>
                                </m:accPr>
                                <m:e>
                                  <m:r>
                                    <a:rPr lang="en-CA" sz="2400" b="0" i="1" smtClean="0">
                                      <a:latin typeface="Cambria Math" panose="02040503050406030204" pitchFamily="18" charset="0"/>
                                      <a:cs typeface="Times New Roman" panose="02020603050405020304" pitchFamily="18" charset="0"/>
                                    </a:rPr>
                                    <m:t>h</m:t>
                                  </m:r>
                                </m:e>
                              </m:acc>
                            </m:sub>
                            <m:sup/>
                            <m:e>
                              <m:func>
                                <m:funcPr>
                                  <m:ctrlPr>
                                    <a:rPr lang="en-CA" sz="2400" i="1">
                                      <a:latin typeface="Cambria Math" panose="02040503050406030204" pitchFamily="18" charset="0"/>
                                      <a:cs typeface="Times New Roman" panose="02020603050405020304" pitchFamily="18" charset="0"/>
                                    </a:rPr>
                                  </m:ctrlPr>
                                </m:funcPr>
                                <m:fName>
                                  <m:r>
                                    <m:rPr>
                                      <m:sty m:val="p"/>
                                    </m:rPr>
                                    <a:rPr lang="en-CA" sz="2400">
                                      <a:latin typeface="Cambria Math" panose="02040503050406030204" pitchFamily="18" charset="0"/>
                                      <a:cs typeface="Times New Roman" panose="02020603050405020304" pitchFamily="18" charset="0"/>
                                    </a:rPr>
                                    <m:t>exp</m:t>
                                  </m:r>
                                </m:fName>
                                <m:e>
                                  <m:d>
                                    <m:dPr>
                                      <m:ctrlPr>
                                        <a:rPr lang="en-CA" sz="2400" i="1">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acc>
                                            <m:accPr>
                                              <m:chr m:val="̃"/>
                                              <m:ctrlPr>
                                                <a:rPr lang="en-CA" sz="2400" i="1">
                                                  <a:latin typeface="Cambria Math" panose="02040503050406030204" pitchFamily="18" charset="0"/>
                                                  <a:cs typeface="Times New Roman" panose="02020603050405020304" pitchFamily="18" charset="0"/>
                                                </a:rPr>
                                              </m:ctrlPr>
                                            </m:accPr>
                                            <m:e>
                                              <m:r>
                                                <a:rPr lang="en-CA" sz="2400" i="1">
                                                  <a:latin typeface="Cambria Math" panose="02040503050406030204" pitchFamily="18" charset="0"/>
                                                  <a:cs typeface="Times New Roman" panose="02020603050405020304" pitchFamily="18" charset="0"/>
                                                </a:rPr>
                                                <m:t>𝑣</m:t>
                                              </m:r>
                                            </m:e>
                                          </m:acc>
                                        </m:e>
                                        <m:sub>
                                          <m:r>
                                            <a:rPr lang="en-CA" sz="2400" i="1">
                                              <a:latin typeface="Cambria Math" panose="02040503050406030204" pitchFamily="18" charset="0"/>
                                              <a:cs typeface="Times New Roman" panose="02020603050405020304" pitchFamily="18" charset="0"/>
                                            </a:rPr>
                                            <m:t>𝑖</m:t>
                                          </m:r>
                                          <m:acc>
                                            <m:accPr>
                                              <m:chr m:val="̅"/>
                                              <m:ctrlPr>
                                                <a:rPr lang="en-CA" sz="2400" b="0" i="1" smtClean="0">
                                                  <a:latin typeface="Cambria Math" panose="02040503050406030204" pitchFamily="18" charset="0"/>
                                                  <a:cs typeface="Times New Roman" panose="02020603050405020304" pitchFamily="18" charset="0"/>
                                                </a:rPr>
                                              </m:ctrlPr>
                                            </m:accPr>
                                            <m:e>
                                              <m:r>
                                                <a:rPr lang="en-CA" sz="2400" i="1">
                                                  <a:latin typeface="Cambria Math" panose="02040503050406030204" pitchFamily="18" charset="0"/>
                                                  <a:cs typeface="Times New Roman" panose="02020603050405020304" pitchFamily="18" charset="0"/>
                                                </a:rPr>
                                                <m:t>h</m:t>
                                              </m:r>
                                            </m:e>
                                          </m:acc>
                                        </m:sub>
                                      </m:sSub>
                                    </m:e>
                                  </m:d>
                                </m:e>
                              </m:func>
                            </m:e>
                          </m:nary>
                        </m:den>
                      </m:f>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876" t="-1305"/>
                </a:stretch>
              </a:blipFill>
            </p:spPr>
            <p:txBody>
              <a:bodyPr/>
              <a:lstStyle/>
              <a:p>
                <a:r>
                  <a:rPr lang="en-US">
                    <a:noFill/>
                  </a:rPr>
                  <a:t> </a:t>
                </a:r>
              </a:p>
            </p:txBody>
          </p:sp>
        </mc:Fallback>
      </mc:AlternateContent>
    </p:spTree>
    <p:extLst>
      <p:ext uri="{BB962C8B-B14F-4D97-AF65-F5344CB8AC3E}">
        <p14:creationId xmlns:p14="http://schemas.microsoft.com/office/powerpoint/2010/main" val="2239314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3B01F-559C-C776-FEDF-3E40D506C20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2AEE6F4-57F1-165F-D843-FF4E8B93227B}"/>
              </a:ext>
            </a:extLst>
          </p:cNvPr>
          <p:cNvPicPr>
            <a:picLocks noChangeAspect="1"/>
          </p:cNvPicPr>
          <p:nvPr/>
        </p:nvPicPr>
        <p:blipFill>
          <a:blip r:embed="rId3"/>
          <a:stretch>
            <a:fillRect/>
          </a:stretch>
        </p:blipFill>
        <p:spPr>
          <a:xfrm>
            <a:off x="3200954" y="1219200"/>
            <a:ext cx="8114745" cy="5562600"/>
          </a:xfrm>
          <a:prstGeom prst="rect">
            <a:avLst/>
          </a:prstGeom>
        </p:spPr>
      </p:pic>
      <p:sp>
        <p:nvSpPr>
          <p:cNvPr id="2" name="Title 1">
            <a:extLst>
              <a:ext uri="{FF2B5EF4-FFF2-40B4-BE49-F238E27FC236}">
                <a16:creationId xmlns:a16="http://schemas.microsoft.com/office/drawing/2014/main" id="{35454BC5-F018-E6C0-B5F1-29856FCB8E58}"/>
              </a:ext>
            </a:extLst>
          </p:cNvPr>
          <p:cNvSpPr>
            <a:spLocks noGrp="1"/>
          </p:cNvSpPr>
          <p:nvPr>
            <p:ph type="title"/>
          </p:nvPr>
        </p:nvSpPr>
        <p:spPr>
          <a:xfrm>
            <a:off x="381000" y="365760"/>
            <a:ext cx="10573512" cy="563815"/>
          </a:xfrm>
        </p:spPr>
        <p:txBody>
          <a:bodyPr>
            <a:normAutofit fontScale="90000"/>
          </a:bodyPr>
          <a:lstStyle/>
          <a:p>
            <a:r>
              <a:rPr lang="en-US" sz="3600" dirty="0">
                <a:latin typeface="Aptos" panose="020B0004020202020204" pitchFamily="34" charset="0"/>
                <a:cs typeface="Times New Roman" panose="02020603050405020304" pitchFamily="18" charset="0"/>
              </a:rPr>
              <a:t>Results</a:t>
            </a:r>
          </a:p>
        </p:txBody>
      </p:sp>
      <p:sp>
        <p:nvSpPr>
          <p:cNvPr id="7" name="Content Placeholder 6">
            <a:extLst>
              <a:ext uri="{FF2B5EF4-FFF2-40B4-BE49-F238E27FC236}">
                <a16:creationId xmlns:a16="http://schemas.microsoft.com/office/drawing/2014/main" id="{E4F07EC2-ED57-A429-79C9-8AAD04A3B95D}"/>
              </a:ext>
            </a:extLst>
          </p:cNvPr>
          <p:cNvSpPr>
            <a:spLocks noGrp="1"/>
          </p:cNvSpPr>
          <p:nvPr>
            <p:ph idx="1"/>
          </p:nvPr>
        </p:nvSpPr>
        <p:spPr>
          <a:xfrm>
            <a:off x="381000" y="929576"/>
            <a:ext cx="10573512" cy="5250562"/>
          </a:xfrm>
        </p:spPr>
        <p:txBody>
          <a:bodyPr>
            <a:normAutofit/>
          </a:bodyPr>
          <a:lstStyle/>
          <a:p>
            <a:r>
              <a:rPr lang="en-US" sz="2200" dirty="0">
                <a:latin typeface="Aptos" panose="020B0004020202020204" pitchFamily="34" charset="0"/>
              </a:rPr>
              <a:t>More profit-motivated providers report significantly higher rates of positive malaria test results.</a:t>
            </a:r>
          </a:p>
        </p:txBody>
      </p:sp>
      <p:sp>
        <p:nvSpPr>
          <p:cNvPr id="5" name="Content Placeholder 2">
            <a:extLst>
              <a:ext uri="{FF2B5EF4-FFF2-40B4-BE49-F238E27FC236}">
                <a16:creationId xmlns:a16="http://schemas.microsoft.com/office/drawing/2014/main" id="{9521298E-2B21-6634-68B3-A269C8616695}"/>
              </a:ext>
            </a:extLst>
          </p:cNvPr>
          <p:cNvSpPr txBox="1">
            <a:spLocks/>
          </p:cNvSpPr>
          <p:nvPr/>
        </p:nvSpPr>
        <p:spPr>
          <a:xfrm>
            <a:off x="876300" y="929575"/>
            <a:ext cx="10439400" cy="215434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None/>
            </a:pPr>
            <a:endParaRPr lang="en-US" sz="2400" dirty="0">
              <a:cs typeface="Times New Roman" panose="02020603050405020304" pitchFamily="18" charset="0"/>
            </a:endParaRPr>
          </a:p>
        </p:txBody>
      </p:sp>
    </p:spTree>
    <p:extLst>
      <p:ext uri="{BB962C8B-B14F-4D97-AF65-F5344CB8AC3E}">
        <p14:creationId xmlns:p14="http://schemas.microsoft.com/office/powerpoint/2010/main" val="22246846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Side note: Patient-</a:t>
            </a:r>
            <a:r>
              <a:rPr lang="en-US" sz="3600" b="1" dirty="0">
                <a:latin typeface="Times New Roman" panose="02020603050405020304" pitchFamily="18" charset="0"/>
                <a:cs typeface="Times New Roman" panose="02020603050405020304" pitchFamily="18" charset="0"/>
              </a:rPr>
              <a:t>Plan </a:t>
            </a:r>
            <a:r>
              <a:rPr lang="en-US" sz="3600" dirty="0">
                <a:latin typeface="Times New Roman" panose="02020603050405020304" pitchFamily="18" charset="0"/>
                <a:cs typeface="Times New Roman" panose="02020603050405020304" pitchFamily="18" charset="0"/>
              </a:rPr>
              <a:t>Choice</a:t>
            </a:r>
            <a:r>
              <a:rPr lang="en-US" sz="3600" dirty="0">
                <a:cs typeface="Times New Roman" panose="02020603050405020304" pitchFamily="18" charset="0"/>
              </a:rPr>
              <a:t>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CA" sz="2400" dirty="0">
                    <a:cs typeface="Times New Roman" panose="02020603050405020304" pitchFamily="18" charset="0"/>
                  </a:rPr>
                  <a:t>When choosing a plan, patients consider</a:t>
                </a:r>
                <a14:m>
                  <m:oMath xmlns:m="http://schemas.openxmlformats.org/officeDocument/2006/math">
                    <m:r>
                      <a:rPr lang="en-CA" sz="2400" b="0" i="0"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𝑊</m:t>
                    </m:r>
                  </m:oMath>
                </a14:m>
                <a:r>
                  <a:rPr lang="en-US" sz="2400" dirty="0">
                    <a:cs typeface="Times New Roman" panose="02020603050405020304" pitchFamily="18" charset="0"/>
                  </a:rPr>
                  <a:t>as well as plan features: </a:t>
                </a: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𝑣</m:t>
                          </m:r>
                        </m:e>
                        <m:sub>
                          <m:r>
                            <a:rPr lang="en-CA" sz="2400" b="0" i="1" smtClean="0">
                              <a:latin typeface="Cambria Math" panose="02040503050406030204" pitchFamily="18" charset="0"/>
                              <a:cs typeface="Times New Roman" panose="02020603050405020304" pitchFamily="18" charset="0"/>
                            </a:rPr>
                            <m:t>𝑖𝑗</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𝑊</m:t>
                          </m:r>
                        </m:e>
                        <m:sub>
                          <m:r>
                            <a:rPr lang="en-CA" sz="2400" b="0" i="1" smtClean="0">
                              <a:latin typeface="Cambria Math" panose="02040503050406030204" pitchFamily="18" charset="0"/>
                              <a:cs typeface="Times New Roman" panose="02020603050405020304" pitchFamily="18" charset="0"/>
                            </a:rPr>
                            <m:t>𝑖</m:t>
                          </m:r>
                        </m:sub>
                      </m:sSub>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𝐽</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𝜃</m:t>
                          </m:r>
                        </m:e>
                      </m:d>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𝛾</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𝑐</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𝜉</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𝛼</m:t>
                          </m:r>
                        </m:e>
                        <m:sup>
                          <m:r>
                            <a:rPr lang="en-CA" sz="2400" b="0" i="1" smtClean="0">
                              <a:latin typeface="Cambria Math" panose="02040503050406030204" pitchFamily="18" charset="0"/>
                              <a:cs typeface="Times New Roman" panose="02020603050405020304" pitchFamily="18" charset="0"/>
                            </a:rPr>
                            <m:t>𝑃</m:t>
                          </m:r>
                        </m:sup>
                      </m:sSup>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ln</m:t>
                          </m:r>
                        </m:fName>
                        <m:e>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𝑖𝑛𝑐𝑜𝑚</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𝑒</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𝑃𝑟𝑒</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𝑚</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e>
                      </m:func>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𝜀</m:t>
                          </m:r>
                        </m:e>
                        <m:sub>
                          <m:r>
                            <a:rPr lang="en-CA" sz="2400" b="0" i="1" smtClean="0">
                              <a:latin typeface="Cambria Math" panose="02040503050406030204" pitchFamily="18" charset="0"/>
                              <a:cs typeface="Times New Roman" panose="02020603050405020304" pitchFamily="18" charset="0"/>
                            </a:rPr>
                            <m:t>𝑖h</m:t>
                          </m:r>
                        </m:sub>
                      </m:sSub>
                    </m:oMath>
                  </m:oMathPara>
                </a14:m>
                <a:endParaRPr lang="en-US" sz="2400" dirty="0">
                  <a:cs typeface="Times New Roman" panose="02020603050405020304" pitchFamily="18" charset="0"/>
                </a:endParaRPr>
              </a:p>
              <a:p>
                <a:pPr lvl="1"/>
                <a:r>
                  <a:rPr lang="en-US" sz="2200" dirty="0">
                    <a:cs typeface="Times New Roman" panose="02020603050405020304" pitchFamily="18" charset="0"/>
                  </a:rPr>
                  <a:t>Plan characteristics </a:t>
                </a:r>
                <a14:m>
                  <m:oMath xmlns:m="http://schemas.openxmlformats.org/officeDocument/2006/math">
                    <m:sSub>
                      <m:sSubPr>
                        <m:ctrlPr>
                          <a:rPr lang="en-CA" sz="2200" b="0" i="1" smtClean="0">
                            <a:latin typeface="Cambria Math" panose="02040503050406030204" pitchFamily="18" charset="0"/>
                            <a:cs typeface="Times New Roman" panose="02020603050405020304" pitchFamily="18" charset="0"/>
                          </a:rPr>
                        </m:ctrlPr>
                      </m:sSubPr>
                      <m:e>
                        <m:r>
                          <a:rPr lang="en-CA" sz="2200" b="0" i="1" smtClean="0">
                            <a:latin typeface="Cambria Math" panose="02040503050406030204" pitchFamily="18" charset="0"/>
                            <a:cs typeface="Times New Roman" panose="02020603050405020304" pitchFamily="18" charset="0"/>
                          </a:rPr>
                          <m:t>𝑐</m:t>
                        </m:r>
                      </m:e>
                      <m:sub>
                        <m:r>
                          <a:rPr lang="en-CA" sz="2200" b="0" i="1" smtClean="0">
                            <a:latin typeface="Cambria Math" panose="02040503050406030204" pitchFamily="18" charset="0"/>
                            <a:cs typeface="Times New Roman" panose="02020603050405020304" pitchFamily="18" charset="0"/>
                          </a:rPr>
                          <m:t>h</m:t>
                        </m:r>
                      </m:sub>
                    </m:sSub>
                  </m:oMath>
                </a14:m>
                <a:r>
                  <a:rPr lang="en-US" sz="2200" dirty="0">
                    <a:cs typeface="Times New Roman" panose="02020603050405020304" pitchFamily="18" charset="0"/>
                  </a:rPr>
                  <a:t> </a:t>
                </a:r>
              </a:p>
              <a:p>
                <a:pPr lvl="1"/>
                <a:r>
                  <a:rPr lang="en-US" sz="2200" dirty="0">
                    <a:cs typeface="Times New Roman" panose="02020603050405020304" pitchFamily="18" charset="0"/>
                  </a:rPr>
                  <a:t>Fixed effect (what does this capture)? </a:t>
                </a:r>
              </a:p>
              <a:p>
                <a:pPr lvl="1"/>
                <a:r>
                  <a:rPr lang="en-US" sz="2200" dirty="0">
                    <a:cs typeface="Times New Roman" panose="02020603050405020304" pitchFamily="18" charset="0"/>
                  </a:rPr>
                  <a:t>Money! </a:t>
                </a:r>
              </a:p>
              <a:p>
                <a:pPr lvl="1"/>
                <a:r>
                  <a:rPr lang="en-US" sz="2200" dirty="0">
                    <a:cs typeface="Times New Roman" panose="02020603050405020304" pitchFamily="18" charset="0"/>
                  </a:rPr>
                  <a:t>Another shock (once again, Type 1 Extreme Value) </a:t>
                </a:r>
              </a:p>
              <a:p>
                <a:pPr marL="0" indent="0">
                  <a:buNone/>
                </a:pPr>
                <a:r>
                  <a:rPr lang="en-US" sz="2400" dirty="0">
                    <a:cs typeface="Times New Roman" panose="02020603050405020304" pitchFamily="18" charset="0"/>
                  </a:rPr>
                  <a:t>This gives us </a:t>
                </a:r>
                <a:r>
                  <a:rPr lang="en-US" sz="2400" b="1" dirty="0">
                    <a:cs typeface="Times New Roman" panose="02020603050405020304" pitchFamily="18" charset="0"/>
                  </a:rPr>
                  <a:t>more choice probabilities: </a:t>
                </a: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𝑦</m:t>
                          </m:r>
                        </m:e>
                        <m:sub>
                          <m:r>
                            <a:rPr lang="en-CA" sz="2400" b="0" i="1" smtClean="0">
                              <a:latin typeface="Cambria Math" panose="02040503050406030204" pitchFamily="18" charset="0"/>
                              <a:cs typeface="Times New Roman" panose="02020603050405020304" pitchFamily="18" charset="0"/>
                            </a:rPr>
                            <m:t>𝑖h</m:t>
                          </m:r>
                        </m:sub>
                      </m:sSub>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𝐽</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𝜉</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𝑃𝑟𝑒</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𝑚</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𝜃</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𝛾</m:t>
                          </m:r>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𝛼</m:t>
                              </m:r>
                            </m:e>
                            <m:sup>
                              <m:r>
                                <a:rPr lang="en-CA" sz="2400" b="0" i="1" smtClean="0">
                                  <a:latin typeface="Cambria Math" panose="02040503050406030204" pitchFamily="18" charset="0"/>
                                  <a:cs typeface="Times New Roman" panose="02020603050405020304" pitchFamily="18" charset="0"/>
                                </a:rPr>
                                <m:t>𝑃</m:t>
                              </m:r>
                            </m:sup>
                          </m:sSup>
                        </m:e>
                      </m:d>
                      <m:r>
                        <a:rPr lang="en-CA" sz="2400" b="0" i="1" smtClean="0">
                          <a:latin typeface="Cambria Math" panose="02040503050406030204" pitchFamily="18" charset="0"/>
                          <a:cs typeface="Times New Roman" panose="02020603050405020304" pitchFamily="18" charset="0"/>
                        </a:rPr>
                        <m:t>=</m:t>
                      </m:r>
                      <m:f>
                        <m:fPr>
                          <m:ctrlPr>
                            <a:rPr lang="en-CA" sz="2400" b="0" i="1" smtClean="0">
                              <a:latin typeface="Cambria Math" panose="02040503050406030204" pitchFamily="18" charset="0"/>
                              <a:cs typeface="Times New Roman" panose="02020603050405020304" pitchFamily="18" charset="0"/>
                            </a:rPr>
                          </m:ctrlPr>
                        </m:fPr>
                        <m:num>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exp</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acc>
                                        <m:accPr>
                                          <m:chr m:val="̃"/>
                                          <m:ctrlPr>
                                            <a:rPr lang="en-CA" sz="2400" b="0" i="1" smtClean="0">
                                              <a:latin typeface="Cambria Math" panose="02040503050406030204" pitchFamily="18" charset="0"/>
                                              <a:cs typeface="Times New Roman" panose="02020603050405020304" pitchFamily="18" charset="0"/>
                                            </a:rPr>
                                          </m:ctrlPr>
                                        </m:accPr>
                                        <m:e>
                                          <m:r>
                                            <a:rPr lang="en-CA" sz="2400" b="0" i="1" smtClean="0">
                                              <a:latin typeface="Cambria Math" panose="02040503050406030204" pitchFamily="18" charset="0"/>
                                              <a:cs typeface="Times New Roman" panose="02020603050405020304" pitchFamily="18" charset="0"/>
                                            </a:rPr>
                                            <m:t>𝑣</m:t>
                                          </m:r>
                                        </m:e>
                                      </m:acc>
                                    </m:e>
                                    <m:sub>
                                      <m:r>
                                        <a:rPr lang="en-CA" sz="2400" b="0" i="1" smtClean="0">
                                          <a:latin typeface="Cambria Math" panose="02040503050406030204" pitchFamily="18" charset="0"/>
                                          <a:cs typeface="Times New Roman" panose="02020603050405020304" pitchFamily="18" charset="0"/>
                                        </a:rPr>
                                        <m:t>𝑖h</m:t>
                                      </m:r>
                                    </m:sub>
                                  </m:sSub>
                                </m:e>
                              </m:d>
                            </m:e>
                          </m:func>
                        </m:num>
                        <m:den>
                          <m:nary>
                            <m:naryPr>
                              <m:chr m:val="∑"/>
                              <m:supHide m:val="on"/>
                              <m:ctrlPr>
                                <a:rPr lang="en-CA" sz="2400" b="0" i="1" smtClean="0">
                                  <a:latin typeface="Cambria Math" panose="02040503050406030204" pitchFamily="18" charset="0"/>
                                  <a:cs typeface="Times New Roman" panose="02020603050405020304" pitchFamily="18" charset="0"/>
                                </a:rPr>
                              </m:ctrlPr>
                            </m:naryPr>
                            <m:sub>
                              <m:acc>
                                <m:accPr>
                                  <m:chr m:val="̅"/>
                                  <m:ctrlPr>
                                    <a:rPr lang="en-CA" sz="2400" b="0" i="1" smtClean="0">
                                      <a:latin typeface="Cambria Math" panose="02040503050406030204" pitchFamily="18" charset="0"/>
                                      <a:cs typeface="Times New Roman" panose="02020603050405020304" pitchFamily="18" charset="0"/>
                                    </a:rPr>
                                  </m:ctrlPr>
                                </m:accPr>
                                <m:e>
                                  <m:r>
                                    <a:rPr lang="en-CA" sz="2400" b="0" i="1" smtClean="0">
                                      <a:latin typeface="Cambria Math" panose="02040503050406030204" pitchFamily="18" charset="0"/>
                                      <a:cs typeface="Times New Roman" panose="02020603050405020304" pitchFamily="18" charset="0"/>
                                    </a:rPr>
                                    <m:t>h</m:t>
                                  </m:r>
                                </m:e>
                              </m:acc>
                            </m:sub>
                            <m:sup/>
                            <m:e>
                              <m:func>
                                <m:funcPr>
                                  <m:ctrlPr>
                                    <a:rPr lang="en-CA" sz="2400" i="1">
                                      <a:latin typeface="Cambria Math" panose="02040503050406030204" pitchFamily="18" charset="0"/>
                                      <a:cs typeface="Times New Roman" panose="02020603050405020304" pitchFamily="18" charset="0"/>
                                    </a:rPr>
                                  </m:ctrlPr>
                                </m:funcPr>
                                <m:fName>
                                  <m:r>
                                    <m:rPr>
                                      <m:sty m:val="p"/>
                                    </m:rPr>
                                    <a:rPr lang="en-CA" sz="2400">
                                      <a:latin typeface="Cambria Math" panose="02040503050406030204" pitchFamily="18" charset="0"/>
                                      <a:cs typeface="Times New Roman" panose="02020603050405020304" pitchFamily="18" charset="0"/>
                                    </a:rPr>
                                    <m:t>exp</m:t>
                                  </m:r>
                                </m:fName>
                                <m:e>
                                  <m:d>
                                    <m:dPr>
                                      <m:ctrlPr>
                                        <a:rPr lang="en-CA" sz="2400" i="1">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acc>
                                            <m:accPr>
                                              <m:chr m:val="̃"/>
                                              <m:ctrlPr>
                                                <a:rPr lang="en-CA" sz="2400" i="1">
                                                  <a:latin typeface="Cambria Math" panose="02040503050406030204" pitchFamily="18" charset="0"/>
                                                  <a:cs typeface="Times New Roman" panose="02020603050405020304" pitchFamily="18" charset="0"/>
                                                </a:rPr>
                                              </m:ctrlPr>
                                            </m:accPr>
                                            <m:e>
                                              <m:r>
                                                <a:rPr lang="en-CA" sz="2400" i="1">
                                                  <a:latin typeface="Cambria Math" panose="02040503050406030204" pitchFamily="18" charset="0"/>
                                                  <a:cs typeface="Times New Roman" panose="02020603050405020304" pitchFamily="18" charset="0"/>
                                                </a:rPr>
                                                <m:t>𝑣</m:t>
                                              </m:r>
                                            </m:e>
                                          </m:acc>
                                        </m:e>
                                        <m:sub>
                                          <m:r>
                                            <a:rPr lang="en-CA" sz="2400" i="1">
                                              <a:latin typeface="Cambria Math" panose="02040503050406030204" pitchFamily="18" charset="0"/>
                                              <a:cs typeface="Times New Roman" panose="02020603050405020304" pitchFamily="18" charset="0"/>
                                            </a:rPr>
                                            <m:t>𝑖</m:t>
                                          </m:r>
                                          <m:acc>
                                            <m:accPr>
                                              <m:chr m:val="̅"/>
                                              <m:ctrlPr>
                                                <a:rPr lang="en-CA" sz="2400" b="0" i="1" smtClean="0">
                                                  <a:latin typeface="Cambria Math" panose="02040503050406030204" pitchFamily="18" charset="0"/>
                                                  <a:cs typeface="Times New Roman" panose="02020603050405020304" pitchFamily="18" charset="0"/>
                                                </a:rPr>
                                              </m:ctrlPr>
                                            </m:accPr>
                                            <m:e>
                                              <m:r>
                                                <a:rPr lang="en-CA" sz="2400" i="1">
                                                  <a:latin typeface="Cambria Math" panose="02040503050406030204" pitchFamily="18" charset="0"/>
                                                  <a:cs typeface="Times New Roman" panose="02020603050405020304" pitchFamily="18" charset="0"/>
                                                </a:rPr>
                                                <m:t>h</m:t>
                                              </m:r>
                                            </m:e>
                                          </m:acc>
                                        </m:sub>
                                      </m:sSub>
                                    </m:e>
                                  </m:d>
                                </m:e>
                              </m:func>
                            </m:e>
                          </m:nary>
                        </m:den>
                      </m:f>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Plans receive market share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as the sum of choice probabilities over the market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876" t="-1305"/>
                </a:stretch>
              </a:blipFill>
            </p:spPr>
            <p:txBody>
              <a:bodyPr/>
              <a:lstStyle/>
              <a:p>
                <a:r>
                  <a:rPr lang="en-US">
                    <a:noFill/>
                  </a:rPr>
                  <a:t> </a:t>
                </a:r>
              </a:p>
            </p:txBody>
          </p:sp>
        </mc:Fallback>
      </mc:AlternateContent>
    </p:spTree>
    <p:extLst>
      <p:ext uri="{BB962C8B-B14F-4D97-AF65-F5344CB8AC3E}">
        <p14:creationId xmlns:p14="http://schemas.microsoft.com/office/powerpoint/2010/main" val="11103207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How do </a:t>
            </a:r>
            <a:r>
              <a:rPr lang="en-US" sz="3600" b="1" dirty="0">
                <a:latin typeface="Times New Roman" panose="02020603050405020304" pitchFamily="18" charset="0"/>
                <a:cs typeface="Times New Roman" panose="02020603050405020304" pitchFamily="18" charset="0"/>
              </a:rPr>
              <a:t>plans</a:t>
            </a:r>
            <a:r>
              <a:rPr lang="en-US" sz="3600" dirty="0">
                <a:latin typeface="Times New Roman" panose="02020603050405020304" pitchFamily="18" charset="0"/>
                <a:cs typeface="Times New Roman" panose="02020603050405020304" pitchFamily="18" charset="0"/>
              </a:rPr>
              <a:t> choose features?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CA" sz="2400" dirty="0">
                    <a:cs typeface="Times New Roman" panose="02020603050405020304" pitchFamily="18" charset="0"/>
                  </a:rPr>
                  <a:t>Plan profits are given by: </a:t>
                </a: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𝜋</m:t>
                          </m:r>
                        </m:e>
                        <m:sub>
                          <m:r>
                            <a:rPr lang="en-CA" sz="2400" b="0" i="1" smtClean="0">
                              <a:latin typeface="Cambria Math" panose="02040503050406030204" pitchFamily="18" charset="0"/>
                              <a:cs typeface="Times New Roman" panose="02020603050405020304" pitchFamily="18" charset="0"/>
                            </a:rPr>
                            <m:t>h</m:t>
                          </m:r>
                        </m:sub>
                      </m:sSub>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𝐽</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𝜉</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𝑃𝑟𝑒𝑚</m:t>
                          </m:r>
                        </m:e>
                      </m:d>
                      <m:r>
                        <a:rPr lang="en-CA" sz="2400" b="0" i="1" smtClean="0">
                          <a:latin typeface="Cambria Math" panose="02040503050406030204" pitchFamily="18" charset="0"/>
                          <a:cs typeface="Times New Roman" panose="02020603050405020304" pitchFamily="18" charset="0"/>
                        </a:rPr>
                        <m:t>=</m:t>
                      </m:r>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𝑃𝑟𝑒</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𝑚</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𝑎</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𝑐</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nary>
                            <m:naryPr>
                              <m:chr m:val="∑"/>
                              <m:supHide m:val="on"/>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𝑗</m:t>
                              </m:r>
                            </m:sub>
                            <m:sup/>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𝑗h</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𝑞</m:t>
                                  </m:r>
                                </m:e>
                                <m:sub>
                                  <m:r>
                                    <a:rPr lang="en-CA" sz="2400" b="0" i="1" smtClean="0">
                                      <a:latin typeface="Cambria Math" panose="02040503050406030204" pitchFamily="18" charset="0"/>
                                      <a:cs typeface="Times New Roman" panose="02020603050405020304" pitchFamily="18" charset="0"/>
                                    </a:rPr>
                                    <m:t>𝑗h</m:t>
                                  </m:r>
                                </m:sub>
                              </m:sSub>
                            </m:e>
                          </m:nary>
                        </m:e>
                      </m:d>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𝐹𝑖𝑥𝑒</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𝑑</m:t>
                          </m:r>
                        </m:e>
                        <m:sub>
                          <m:r>
                            <a:rPr lang="en-CA" sz="2400" b="0" i="1" smtClean="0">
                              <a:latin typeface="Cambria Math" panose="02040503050406030204" pitchFamily="18" charset="0"/>
                              <a:cs typeface="Times New Roman" panose="02020603050405020304" pitchFamily="18" charset="0"/>
                            </a:rPr>
                            <m:t>h</m:t>
                          </m:r>
                        </m:sub>
                      </m:sSub>
                    </m:oMath>
                  </m:oMathPara>
                </a14:m>
                <a:endParaRPr lang="en-US" sz="2400" dirty="0">
                  <a:cs typeface="Times New Roman" panose="02020603050405020304" pitchFamily="18" charset="0"/>
                </a:endParaRPr>
              </a:p>
              <a:p>
                <a:r>
                  <a:rPr lang="en-US" sz="2400" dirty="0">
                    <a:cs typeface="Times New Roman" panose="02020603050405020304" pitchFamily="18" charset="0"/>
                  </a:rPr>
                  <a:t>Plans choose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𝑃𝑟𝑒𝑚</m:t>
                    </m:r>
                  </m:oMath>
                </a14:m>
                <a:r>
                  <a:rPr lang="en-US" sz="2400" dirty="0">
                    <a:cs typeface="Times New Roman" panose="02020603050405020304" pitchFamily="18" charset="0"/>
                  </a:rPr>
                  <a:t> (no other features) to maximize profits. FOC is: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a:stretch>
              </a:blipFill>
            </p:spPr>
            <p:txBody>
              <a:bodyPr/>
              <a:lstStyle/>
              <a:p>
                <a:r>
                  <a:rPr lang="en-CA">
                    <a:noFill/>
                  </a:rPr>
                  <a:t> </a:t>
                </a:r>
              </a:p>
            </p:txBody>
          </p:sp>
        </mc:Fallback>
      </mc:AlternateContent>
    </p:spTree>
    <p:extLst>
      <p:ext uri="{BB962C8B-B14F-4D97-AF65-F5344CB8AC3E}">
        <p14:creationId xmlns:p14="http://schemas.microsoft.com/office/powerpoint/2010/main" val="39083406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How do </a:t>
            </a:r>
            <a:r>
              <a:rPr lang="en-US" sz="3600" b="1" dirty="0">
                <a:latin typeface="Times New Roman" panose="02020603050405020304" pitchFamily="18" charset="0"/>
                <a:cs typeface="Times New Roman" panose="02020603050405020304" pitchFamily="18" charset="0"/>
              </a:rPr>
              <a:t>plans</a:t>
            </a:r>
            <a:r>
              <a:rPr lang="en-US" sz="3600" dirty="0">
                <a:latin typeface="Times New Roman" panose="02020603050405020304" pitchFamily="18" charset="0"/>
                <a:cs typeface="Times New Roman" panose="02020603050405020304" pitchFamily="18" charset="0"/>
              </a:rPr>
              <a:t> choose features?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CA" sz="2400" dirty="0">
                    <a:cs typeface="Times New Roman" panose="02020603050405020304" pitchFamily="18" charset="0"/>
                  </a:rPr>
                  <a:t>Plan profits are given by: </a:t>
                </a: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𝜋</m:t>
                          </m:r>
                        </m:e>
                        <m:sub>
                          <m:r>
                            <a:rPr lang="en-CA" sz="2400" b="0" i="1" smtClean="0">
                              <a:latin typeface="Cambria Math" panose="02040503050406030204" pitchFamily="18" charset="0"/>
                              <a:cs typeface="Times New Roman" panose="02020603050405020304" pitchFamily="18" charset="0"/>
                            </a:rPr>
                            <m:t>h</m:t>
                          </m:r>
                        </m:sub>
                      </m:sSub>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𝐽</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𝜉</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𝑃𝑟𝑒𝑚</m:t>
                          </m:r>
                        </m:e>
                      </m:d>
                      <m:r>
                        <a:rPr lang="en-CA" sz="2400" b="0" i="1" smtClean="0">
                          <a:latin typeface="Cambria Math" panose="02040503050406030204" pitchFamily="18" charset="0"/>
                          <a:cs typeface="Times New Roman" panose="02020603050405020304" pitchFamily="18" charset="0"/>
                        </a:rPr>
                        <m:t>=</m:t>
                      </m:r>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𝑃𝑟𝑒</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𝑚</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𝑎</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𝑐</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nary>
                            <m:naryPr>
                              <m:chr m:val="∑"/>
                              <m:supHide m:val="on"/>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𝑗</m:t>
                              </m:r>
                            </m:sub>
                            <m:sup/>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𝑗h</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𝑞</m:t>
                                  </m:r>
                                </m:e>
                                <m:sub>
                                  <m:r>
                                    <a:rPr lang="en-CA" sz="2400" b="0" i="1" smtClean="0">
                                      <a:latin typeface="Cambria Math" panose="02040503050406030204" pitchFamily="18" charset="0"/>
                                      <a:cs typeface="Times New Roman" panose="02020603050405020304" pitchFamily="18" charset="0"/>
                                    </a:rPr>
                                    <m:t>𝑗h</m:t>
                                  </m:r>
                                </m:sub>
                              </m:sSub>
                            </m:e>
                          </m:nary>
                        </m:e>
                      </m:d>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𝐹𝑖𝑥𝑒</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𝑑</m:t>
                          </m:r>
                        </m:e>
                        <m:sub>
                          <m:r>
                            <a:rPr lang="en-CA" sz="2400" b="0" i="1" smtClean="0">
                              <a:latin typeface="Cambria Math" panose="02040503050406030204" pitchFamily="18" charset="0"/>
                              <a:cs typeface="Times New Roman" panose="02020603050405020304" pitchFamily="18" charset="0"/>
                            </a:rPr>
                            <m:t>h</m:t>
                          </m:r>
                        </m:sub>
                      </m:sSub>
                    </m:oMath>
                  </m:oMathPara>
                </a14:m>
                <a:endParaRPr lang="en-US" sz="2400" dirty="0">
                  <a:cs typeface="Times New Roman" panose="02020603050405020304" pitchFamily="18" charset="0"/>
                </a:endParaRPr>
              </a:p>
              <a:p>
                <a:r>
                  <a:rPr lang="en-US" sz="2400" dirty="0">
                    <a:cs typeface="Times New Roman" panose="02020603050405020304" pitchFamily="18" charset="0"/>
                  </a:rPr>
                  <a:t>Plans choose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𝑃𝑟𝑒𝑚</m:t>
                    </m:r>
                  </m:oMath>
                </a14:m>
                <a:r>
                  <a:rPr lang="en-US" sz="2400" dirty="0">
                    <a:cs typeface="Times New Roman" panose="02020603050405020304" pitchFamily="18" charset="0"/>
                  </a:rPr>
                  <a:t> (no other features) to maximize profits. FOC is: </a:t>
                </a: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𝑃𝑟𝑒</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𝑚</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𝑎</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𝑐</m:t>
                              </m:r>
                            </m:e>
                            <m:sub>
                              <m:r>
                                <a:rPr lang="en-CA" sz="2400" b="0" i="1" smtClean="0">
                                  <a:latin typeface="Cambria Math" panose="02040503050406030204" pitchFamily="18" charset="0"/>
                                  <a:cs typeface="Times New Roman" panose="02020603050405020304" pitchFamily="18" charset="0"/>
                                </a:rPr>
                                <m:t>h</m:t>
                              </m:r>
                            </m:sub>
                          </m:sSub>
                          <m:nary>
                            <m:naryPr>
                              <m:chr m:val="∑"/>
                              <m:supHide m:val="on"/>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𝑗</m:t>
                              </m:r>
                            </m:sub>
                            <m:sup/>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𝑗h</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𝑞</m:t>
                                  </m:r>
                                </m:e>
                                <m:sub>
                                  <m:r>
                                    <a:rPr lang="en-CA" sz="2400" b="0" i="1" smtClean="0">
                                      <a:latin typeface="Cambria Math" panose="02040503050406030204" pitchFamily="18" charset="0"/>
                                      <a:cs typeface="Times New Roman" panose="02020603050405020304" pitchFamily="18" charset="0"/>
                                    </a:rPr>
                                    <m:t>𝑗h</m:t>
                                  </m:r>
                                </m:sub>
                              </m:sSub>
                            </m:e>
                          </m:nary>
                        </m:e>
                      </m:d>
                      <m:f>
                        <m:fPr>
                          <m:ctrlPr>
                            <a:rPr lang="en-CA" sz="2400" b="0" i="1" smtClean="0">
                              <a:latin typeface="Cambria Math" panose="02040503050406030204" pitchFamily="18" charset="0"/>
                              <a:cs typeface="Times New Roman" panose="02020603050405020304" pitchFamily="18" charset="0"/>
                            </a:rPr>
                          </m:ctrlPr>
                        </m:fPr>
                        <m:num>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h</m:t>
                              </m:r>
                            </m:sub>
                          </m:sSub>
                        </m:num>
                        <m:den>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𝑃𝑟𝑒</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𝑚</m:t>
                              </m:r>
                            </m:e>
                            <m:sub>
                              <m:r>
                                <a:rPr lang="en-CA" sz="2400" b="0" i="1" smtClean="0">
                                  <a:latin typeface="Cambria Math" panose="02040503050406030204" pitchFamily="18" charset="0"/>
                                  <a:cs typeface="Times New Roman" panose="02020603050405020304" pitchFamily="18" charset="0"/>
                                </a:rPr>
                                <m:t>h</m:t>
                              </m:r>
                            </m:sub>
                          </m:sSub>
                        </m:den>
                      </m:f>
                      <m:r>
                        <a:rPr lang="en-CA" sz="2400" b="0" i="1" smtClean="0">
                          <a:latin typeface="Cambria Math" panose="02040503050406030204" pitchFamily="18" charset="0"/>
                          <a:cs typeface="Times New Roman" panose="02020603050405020304" pitchFamily="18" charset="0"/>
                        </a:rPr>
                        <m:t>=0</m:t>
                      </m:r>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a:stretch>
              </a:blipFill>
            </p:spPr>
            <p:txBody>
              <a:bodyPr/>
              <a:lstStyle/>
              <a:p>
                <a:r>
                  <a:rPr lang="en-CA">
                    <a:noFill/>
                  </a:rPr>
                  <a:t> </a:t>
                </a:r>
              </a:p>
            </p:txBody>
          </p:sp>
        </mc:Fallback>
      </mc:AlternateContent>
    </p:spTree>
    <p:extLst>
      <p:ext uri="{BB962C8B-B14F-4D97-AF65-F5344CB8AC3E}">
        <p14:creationId xmlns:p14="http://schemas.microsoft.com/office/powerpoint/2010/main" val="30722742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What does a </a:t>
            </a:r>
            <a:r>
              <a:rPr lang="en-US" sz="3600" b="1" dirty="0">
                <a:cs typeface="Times New Roman" panose="02020603050405020304" pitchFamily="18" charset="0"/>
              </a:rPr>
              <a:t>insurer-hospital </a:t>
            </a:r>
            <a:r>
              <a:rPr lang="en-US" sz="3600" dirty="0">
                <a:cs typeface="Times New Roman" panose="02020603050405020304" pitchFamily="18" charset="0"/>
              </a:rPr>
              <a:t>contract look like?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Assume that contracts are only over prices of inpatient care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𝑗h𝑚</m:t>
                        </m:r>
                      </m:sub>
                    </m:sSub>
                  </m:oMath>
                </a14:m>
                <a:endParaRPr lang="en-US" sz="2400" dirty="0">
                  <a:cs typeface="Times New Roman" panose="02020603050405020304" pitchFamily="18" charset="0"/>
                </a:endParaRPr>
              </a:p>
              <a:p>
                <a:pPr lvl="1"/>
                <a:r>
                  <a:rPr lang="en-US" sz="2200" dirty="0">
                    <a:cs typeface="Times New Roman" panose="02020603050405020304" pitchFamily="18" charset="0"/>
                  </a:rPr>
                  <a:t>Assume one price </a:t>
                </a:r>
                <a14:m>
                  <m:oMath xmlns:m="http://schemas.openxmlformats.org/officeDocument/2006/math">
                    <m:sSub>
                      <m:sSubPr>
                        <m:ctrlPr>
                          <a:rPr lang="en-CA" sz="2200" b="0" i="1" smtClean="0">
                            <a:latin typeface="Cambria Math" panose="02040503050406030204" pitchFamily="18" charset="0"/>
                            <a:cs typeface="Times New Roman" panose="02020603050405020304" pitchFamily="18" charset="0"/>
                          </a:rPr>
                        </m:ctrlPr>
                      </m:sSubPr>
                      <m:e>
                        <m:r>
                          <a:rPr lang="en-CA" sz="2200" b="0" i="1" smtClean="0">
                            <a:latin typeface="Cambria Math" panose="02040503050406030204" pitchFamily="18" charset="0"/>
                            <a:cs typeface="Times New Roman" panose="02020603050405020304" pitchFamily="18" charset="0"/>
                          </a:rPr>
                          <m:t>𝑝</m:t>
                        </m:r>
                      </m:e>
                      <m:sub>
                        <m:r>
                          <a:rPr lang="en-CA" sz="2200" b="0" i="1" smtClean="0">
                            <a:latin typeface="Cambria Math" panose="02040503050406030204" pitchFamily="18" charset="0"/>
                            <a:cs typeface="Times New Roman" panose="02020603050405020304" pitchFamily="18" charset="0"/>
                          </a:rPr>
                          <m:t>𝑗h</m:t>
                        </m:r>
                      </m:sub>
                    </m:sSub>
                  </m:oMath>
                </a14:m>
                <a:r>
                  <a:rPr lang="en-US" sz="2200" dirty="0">
                    <a:cs typeface="Times New Roman" panose="02020603050405020304" pitchFamily="18" charset="0"/>
                  </a:rPr>
                  <a:t> weighted by severity </a:t>
                </a:r>
                <a14:m>
                  <m:oMath xmlns:m="http://schemas.openxmlformats.org/officeDocument/2006/math">
                    <m:sSub>
                      <m:sSubPr>
                        <m:ctrlPr>
                          <a:rPr lang="en-CA" sz="2200" b="0" i="1" smtClean="0">
                            <a:latin typeface="Cambria Math" panose="02040503050406030204" pitchFamily="18" charset="0"/>
                            <a:cs typeface="Times New Roman" panose="02020603050405020304" pitchFamily="18" charset="0"/>
                          </a:rPr>
                        </m:ctrlPr>
                      </m:sSubPr>
                      <m:e>
                        <m:r>
                          <a:rPr lang="en-CA" sz="2200" b="0" i="1" smtClean="0">
                            <a:latin typeface="Cambria Math" panose="02040503050406030204" pitchFamily="18" charset="0"/>
                            <a:cs typeface="Times New Roman" panose="02020603050405020304" pitchFamily="18" charset="0"/>
                          </a:rPr>
                          <m:t>𝑤</m:t>
                        </m:r>
                      </m:e>
                      <m:sub>
                        <m:r>
                          <a:rPr lang="en-CA" sz="2200" b="0" i="1" smtClean="0">
                            <a:latin typeface="Cambria Math" panose="02040503050406030204" pitchFamily="18" charset="0"/>
                            <a:cs typeface="Times New Roman" panose="02020603050405020304" pitchFamily="18" charset="0"/>
                          </a:rPr>
                          <m:t>𝑚</m:t>
                        </m:r>
                      </m:sub>
                    </m:sSub>
                  </m:oMath>
                </a14:m>
                <a:r>
                  <a:rPr lang="en-US" sz="2200" dirty="0">
                    <a:cs typeface="Times New Roman" panose="02020603050405020304" pitchFamily="18" charset="0"/>
                  </a:rPr>
                  <a:t> for each </a:t>
                </a:r>
                <a14:m>
                  <m:oMath xmlns:m="http://schemas.openxmlformats.org/officeDocument/2006/math">
                    <m:r>
                      <a:rPr lang="en-CA" sz="2200" b="0" i="1" smtClean="0">
                        <a:latin typeface="Cambria Math" panose="02040503050406030204" pitchFamily="18" charset="0"/>
                        <a:cs typeface="Times New Roman" panose="02020603050405020304" pitchFamily="18" charset="0"/>
                      </a:rPr>
                      <m:t>𝑚</m:t>
                    </m:r>
                  </m:oMath>
                </a14:m>
                <a:endParaRPr lang="en-CA" sz="2200" b="0" dirty="0">
                  <a:cs typeface="Times New Roman" panose="02020603050405020304" pitchFamily="18" charset="0"/>
                </a:endParaRPr>
              </a:p>
              <a:p>
                <a:pPr lvl="1"/>
                <a:r>
                  <a:rPr lang="en-US" sz="2200" dirty="0">
                    <a:cs typeface="Times New Roman" panose="02020603050405020304" pitchFamily="18" charset="0"/>
                  </a:rPr>
                  <a:t>Health plan will pay </a:t>
                </a:r>
                <a14:m>
                  <m:oMath xmlns:m="http://schemas.openxmlformats.org/officeDocument/2006/math">
                    <m:sSub>
                      <m:sSubPr>
                        <m:ctrlPr>
                          <a:rPr lang="en-CA" sz="2200" b="0" i="1" smtClean="0">
                            <a:latin typeface="Cambria Math" panose="02040503050406030204" pitchFamily="18" charset="0"/>
                            <a:cs typeface="Times New Roman" panose="02020603050405020304" pitchFamily="18" charset="0"/>
                          </a:rPr>
                        </m:ctrlPr>
                      </m:sSubPr>
                      <m:e>
                        <m:r>
                          <a:rPr lang="en-CA" sz="2200" b="0" i="1" smtClean="0">
                            <a:latin typeface="Cambria Math" panose="02040503050406030204" pitchFamily="18" charset="0"/>
                            <a:cs typeface="Times New Roman" panose="02020603050405020304" pitchFamily="18" charset="0"/>
                          </a:rPr>
                          <m:t>𝑤</m:t>
                        </m:r>
                      </m:e>
                      <m:sub>
                        <m:r>
                          <a:rPr lang="en-CA" sz="2200" b="0" i="1" smtClean="0">
                            <a:latin typeface="Cambria Math" panose="02040503050406030204" pitchFamily="18" charset="0"/>
                            <a:cs typeface="Times New Roman" panose="02020603050405020304" pitchFamily="18" charset="0"/>
                          </a:rPr>
                          <m:t>𝑚</m:t>
                        </m:r>
                      </m:sub>
                    </m:sSub>
                    <m:sSub>
                      <m:sSubPr>
                        <m:ctrlPr>
                          <a:rPr lang="en-CA" sz="2200" b="0" i="1" smtClean="0">
                            <a:latin typeface="Cambria Math" panose="02040503050406030204" pitchFamily="18" charset="0"/>
                            <a:cs typeface="Times New Roman" panose="02020603050405020304" pitchFamily="18" charset="0"/>
                          </a:rPr>
                        </m:ctrlPr>
                      </m:sSubPr>
                      <m:e>
                        <m:r>
                          <a:rPr lang="en-CA" sz="2200" b="0" i="1" smtClean="0">
                            <a:latin typeface="Cambria Math" panose="02040503050406030204" pitchFamily="18" charset="0"/>
                            <a:cs typeface="Times New Roman" panose="02020603050405020304" pitchFamily="18" charset="0"/>
                          </a:rPr>
                          <m:t>𝑝</m:t>
                        </m:r>
                      </m:e>
                      <m:sub>
                        <m:r>
                          <a:rPr lang="en-CA" sz="2200" b="0" i="1" smtClean="0">
                            <a:latin typeface="Cambria Math" panose="02040503050406030204" pitchFamily="18" charset="0"/>
                            <a:cs typeface="Times New Roman" panose="02020603050405020304" pitchFamily="18" charset="0"/>
                          </a:rPr>
                          <m:t>𝑗h</m:t>
                        </m:r>
                      </m:sub>
                    </m:sSub>
                  </m:oMath>
                </a14:m>
                <a:r>
                  <a:rPr lang="en-US" sz="2200" dirty="0">
                    <a:cs typeface="Times New Roman" panose="02020603050405020304" pitchFamily="18" charset="0"/>
                  </a:rPr>
                  <a:t> for each </a:t>
                </a:r>
                <a14:m>
                  <m:oMath xmlns:m="http://schemas.openxmlformats.org/officeDocument/2006/math">
                    <m:r>
                      <a:rPr lang="en-CA" sz="2200" b="0" i="1" smtClean="0">
                        <a:latin typeface="Cambria Math" panose="02040503050406030204" pitchFamily="18" charset="0"/>
                        <a:cs typeface="Times New Roman" panose="02020603050405020304" pitchFamily="18" charset="0"/>
                      </a:rPr>
                      <m:t>𝑚</m:t>
                    </m:r>
                  </m:oMath>
                </a14:m>
                <a:endParaRPr lang="en-US" sz="2200" dirty="0">
                  <a:cs typeface="Times New Roman" panose="02020603050405020304" pitchFamily="18" charset="0"/>
                </a:endParaRPr>
              </a:p>
              <a:p>
                <a:pPr lvl="1"/>
                <a:r>
                  <a:rPr lang="en-US" sz="2200" dirty="0">
                    <a:cs typeface="Times New Roman" panose="02020603050405020304" pitchFamily="18" charset="0"/>
                  </a:rPr>
                  <a:t>This is a big simplifying assumption! What do we think? </a:t>
                </a: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a:stretch>
              </a:blipFill>
            </p:spPr>
            <p:txBody>
              <a:bodyPr/>
              <a:lstStyle/>
              <a:p>
                <a:r>
                  <a:rPr lang="en-CA">
                    <a:noFill/>
                  </a:rPr>
                  <a:t> </a:t>
                </a:r>
              </a:p>
            </p:txBody>
          </p:sp>
        </mc:Fallback>
      </mc:AlternateContent>
    </p:spTree>
    <p:extLst>
      <p:ext uri="{BB962C8B-B14F-4D97-AF65-F5344CB8AC3E}">
        <p14:creationId xmlns:p14="http://schemas.microsoft.com/office/powerpoint/2010/main" val="19014953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What does a </a:t>
            </a:r>
            <a:r>
              <a:rPr lang="en-US" sz="3600" b="1" dirty="0">
                <a:cs typeface="Times New Roman" panose="02020603050405020304" pitchFamily="18" charset="0"/>
              </a:rPr>
              <a:t>insurer-hospital </a:t>
            </a:r>
            <a:r>
              <a:rPr lang="en-US" sz="3600" dirty="0">
                <a:cs typeface="Times New Roman" panose="02020603050405020304" pitchFamily="18" charset="0"/>
              </a:rPr>
              <a:t>contract look like?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Assume that contracts are only over prices of inpatient care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𝑗h𝑚</m:t>
                        </m:r>
                      </m:sub>
                    </m:sSub>
                  </m:oMath>
                </a14:m>
                <a:endParaRPr lang="en-US" sz="2400" dirty="0">
                  <a:cs typeface="Times New Roman" panose="02020603050405020304" pitchFamily="18" charset="0"/>
                </a:endParaRPr>
              </a:p>
              <a:p>
                <a:pPr lvl="1"/>
                <a:r>
                  <a:rPr lang="en-US" sz="2200" dirty="0">
                    <a:cs typeface="Times New Roman" panose="02020603050405020304" pitchFamily="18" charset="0"/>
                  </a:rPr>
                  <a:t>Assume one price </a:t>
                </a:r>
                <a14:m>
                  <m:oMath xmlns:m="http://schemas.openxmlformats.org/officeDocument/2006/math">
                    <m:sSub>
                      <m:sSubPr>
                        <m:ctrlPr>
                          <a:rPr lang="en-CA" sz="2200" b="0" i="1" smtClean="0">
                            <a:latin typeface="Cambria Math" panose="02040503050406030204" pitchFamily="18" charset="0"/>
                            <a:cs typeface="Times New Roman" panose="02020603050405020304" pitchFamily="18" charset="0"/>
                          </a:rPr>
                        </m:ctrlPr>
                      </m:sSubPr>
                      <m:e>
                        <m:r>
                          <a:rPr lang="en-CA" sz="2200" b="0" i="1" smtClean="0">
                            <a:latin typeface="Cambria Math" panose="02040503050406030204" pitchFamily="18" charset="0"/>
                            <a:cs typeface="Times New Roman" panose="02020603050405020304" pitchFamily="18" charset="0"/>
                          </a:rPr>
                          <m:t>𝑝</m:t>
                        </m:r>
                      </m:e>
                      <m:sub>
                        <m:r>
                          <a:rPr lang="en-CA" sz="2200" b="0" i="1" smtClean="0">
                            <a:latin typeface="Cambria Math" panose="02040503050406030204" pitchFamily="18" charset="0"/>
                            <a:cs typeface="Times New Roman" panose="02020603050405020304" pitchFamily="18" charset="0"/>
                          </a:rPr>
                          <m:t>𝑗h</m:t>
                        </m:r>
                      </m:sub>
                    </m:sSub>
                  </m:oMath>
                </a14:m>
                <a:r>
                  <a:rPr lang="en-US" sz="2200" dirty="0">
                    <a:cs typeface="Times New Roman" panose="02020603050405020304" pitchFamily="18" charset="0"/>
                  </a:rPr>
                  <a:t> weighted by severity </a:t>
                </a:r>
                <a14:m>
                  <m:oMath xmlns:m="http://schemas.openxmlformats.org/officeDocument/2006/math">
                    <m:sSub>
                      <m:sSubPr>
                        <m:ctrlPr>
                          <a:rPr lang="en-CA" sz="2200" b="0" i="1" smtClean="0">
                            <a:latin typeface="Cambria Math" panose="02040503050406030204" pitchFamily="18" charset="0"/>
                            <a:cs typeface="Times New Roman" panose="02020603050405020304" pitchFamily="18" charset="0"/>
                          </a:rPr>
                        </m:ctrlPr>
                      </m:sSubPr>
                      <m:e>
                        <m:r>
                          <a:rPr lang="en-CA" sz="2200" b="0" i="1" smtClean="0">
                            <a:latin typeface="Cambria Math" panose="02040503050406030204" pitchFamily="18" charset="0"/>
                            <a:cs typeface="Times New Roman" panose="02020603050405020304" pitchFamily="18" charset="0"/>
                          </a:rPr>
                          <m:t>𝑤</m:t>
                        </m:r>
                      </m:e>
                      <m:sub>
                        <m:r>
                          <a:rPr lang="en-CA" sz="2200" b="0" i="1" smtClean="0">
                            <a:latin typeface="Cambria Math" panose="02040503050406030204" pitchFamily="18" charset="0"/>
                            <a:cs typeface="Times New Roman" panose="02020603050405020304" pitchFamily="18" charset="0"/>
                          </a:rPr>
                          <m:t>𝑚</m:t>
                        </m:r>
                      </m:sub>
                    </m:sSub>
                  </m:oMath>
                </a14:m>
                <a:r>
                  <a:rPr lang="en-US" sz="2200" dirty="0">
                    <a:cs typeface="Times New Roman" panose="02020603050405020304" pitchFamily="18" charset="0"/>
                  </a:rPr>
                  <a:t> for each </a:t>
                </a:r>
                <a14:m>
                  <m:oMath xmlns:m="http://schemas.openxmlformats.org/officeDocument/2006/math">
                    <m:r>
                      <a:rPr lang="en-CA" sz="2200" b="0" i="1" smtClean="0">
                        <a:latin typeface="Cambria Math" panose="02040503050406030204" pitchFamily="18" charset="0"/>
                        <a:cs typeface="Times New Roman" panose="02020603050405020304" pitchFamily="18" charset="0"/>
                      </a:rPr>
                      <m:t>𝑚</m:t>
                    </m:r>
                  </m:oMath>
                </a14:m>
                <a:endParaRPr lang="en-CA" sz="2200" b="0" dirty="0">
                  <a:cs typeface="Times New Roman" panose="02020603050405020304" pitchFamily="18" charset="0"/>
                </a:endParaRPr>
              </a:p>
              <a:p>
                <a:pPr lvl="1"/>
                <a:r>
                  <a:rPr lang="en-US" sz="2200" dirty="0">
                    <a:cs typeface="Times New Roman" panose="02020603050405020304" pitchFamily="18" charset="0"/>
                  </a:rPr>
                  <a:t>Health plan will pay </a:t>
                </a:r>
                <a14:m>
                  <m:oMath xmlns:m="http://schemas.openxmlformats.org/officeDocument/2006/math">
                    <m:sSub>
                      <m:sSubPr>
                        <m:ctrlPr>
                          <a:rPr lang="en-CA" sz="2200" b="0" i="1" smtClean="0">
                            <a:latin typeface="Cambria Math" panose="02040503050406030204" pitchFamily="18" charset="0"/>
                            <a:cs typeface="Times New Roman" panose="02020603050405020304" pitchFamily="18" charset="0"/>
                          </a:rPr>
                        </m:ctrlPr>
                      </m:sSubPr>
                      <m:e>
                        <m:r>
                          <a:rPr lang="en-CA" sz="2200" b="0" i="1" smtClean="0">
                            <a:latin typeface="Cambria Math" panose="02040503050406030204" pitchFamily="18" charset="0"/>
                            <a:cs typeface="Times New Roman" panose="02020603050405020304" pitchFamily="18" charset="0"/>
                          </a:rPr>
                          <m:t>𝑤</m:t>
                        </m:r>
                      </m:e>
                      <m:sub>
                        <m:r>
                          <a:rPr lang="en-CA" sz="2200" b="0" i="1" smtClean="0">
                            <a:latin typeface="Cambria Math" panose="02040503050406030204" pitchFamily="18" charset="0"/>
                            <a:cs typeface="Times New Roman" panose="02020603050405020304" pitchFamily="18" charset="0"/>
                          </a:rPr>
                          <m:t>𝑚</m:t>
                        </m:r>
                      </m:sub>
                    </m:sSub>
                    <m:sSub>
                      <m:sSubPr>
                        <m:ctrlPr>
                          <a:rPr lang="en-CA" sz="2200" b="0" i="1" smtClean="0">
                            <a:latin typeface="Cambria Math" panose="02040503050406030204" pitchFamily="18" charset="0"/>
                            <a:cs typeface="Times New Roman" panose="02020603050405020304" pitchFamily="18" charset="0"/>
                          </a:rPr>
                        </m:ctrlPr>
                      </m:sSubPr>
                      <m:e>
                        <m:r>
                          <a:rPr lang="en-CA" sz="2200" b="0" i="1" smtClean="0">
                            <a:latin typeface="Cambria Math" panose="02040503050406030204" pitchFamily="18" charset="0"/>
                            <a:cs typeface="Times New Roman" panose="02020603050405020304" pitchFamily="18" charset="0"/>
                          </a:rPr>
                          <m:t>𝑝</m:t>
                        </m:r>
                      </m:e>
                      <m:sub>
                        <m:r>
                          <a:rPr lang="en-CA" sz="2200" b="0" i="1" smtClean="0">
                            <a:latin typeface="Cambria Math" panose="02040503050406030204" pitchFamily="18" charset="0"/>
                            <a:cs typeface="Times New Roman" panose="02020603050405020304" pitchFamily="18" charset="0"/>
                          </a:rPr>
                          <m:t>𝑗h</m:t>
                        </m:r>
                      </m:sub>
                    </m:sSub>
                  </m:oMath>
                </a14:m>
                <a:r>
                  <a:rPr lang="en-US" sz="2200" dirty="0">
                    <a:cs typeface="Times New Roman" panose="02020603050405020304" pitchFamily="18" charset="0"/>
                  </a:rPr>
                  <a:t> for each </a:t>
                </a:r>
                <a14:m>
                  <m:oMath xmlns:m="http://schemas.openxmlformats.org/officeDocument/2006/math">
                    <m:r>
                      <a:rPr lang="en-CA" sz="2200" b="0" i="1" smtClean="0">
                        <a:latin typeface="Cambria Math" panose="02040503050406030204" pitchFamily="18" charset="0"/>
                        <a:cs typeface="Times New Roman" panose="02020603050405020304" pitchFamily="18" charset="0"/>
                      </a:rPr>
                      <m:t>𝑚</m:t>
                    </m:r>
                  </m:oMath>
                </a14:m>
                <a:endParaRPr lang="en-US" sz="2200" dirty="0">
                  <a:cs typeface="Times New Roman" panose="02020603050405020304" pitchFamily="18" charset="0"/>
                </a:endParaRPr>
              </a:p>
              <a:p>
                <a:pPr lvl="1"/>
                <a:r>
                  <a:rPr lang="en-US" sz="2200" dirty="0">
                    <a:cs typeface="Times New Roman" panose="02020603050405020304" pitchFamily="18" charset="0"/>
                  </a:rPr>
                  <a:t>This is a big simplifying assumption! What do we think? </a:t>
                </a:r>
                <a:endParaRPr lang="en-US" sz="2400" dirty="0">
                  <a:cs typeface="Times New Roman" panose="02020603050405020304" pitchFamily="18" charset="0"/>
                </a:endParaRPr>
              </a:p>
              <a:p>
                <a:r>
                  <a:rPr lang="en-US" sz="2400" dirty="0">
                    <a:cs typeface="Times New Roman" panose="02020603050405020304" pitchFamily="18" charset="0"/>
                  </a:rPr>
                  <a:t>There are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𝐽𝐻</m:t>
                    </m:r>
                    <m:r>
                      <a:rPr lang="en-CA" sz="2400" b="0" i="1" smtClean="0">
                        <a:latin typeface="Cambria Math" panose="02040503050406030204" pitchFamily="18" charset="0"/>
                        <a:cs typeface="Times New Roman" panose="02020603050405020304" pitchFamily="18" charset="0"/>
                      </a:rPr>
                      <m:t> </m:t>
                    </m:r>
                    <m:r>
                      <m:rPr>
                        <m:sty m:val="p"/>
                      </m:rPr>
                      <a:rPr lang="en-CA" sz="2400" b="0" i="0" smtClean="0">
                        <a:latin typeface="Cambria Math" panose="02040503050406030204" pitchFamily="18" charset="0"/>
                        <a:cs typeface="Times New Roman" panose="02020603050405020304" pitchFamily="18" charset="0"/>
                      </a:rPr>
                      <m:t>pairs</m:t>
                    </m:r>
                  </m:oMath>
                </a14:m>
                <a:r>
                  <a:rPr lang="en-US" sz="2400" dirty="0">
                    <a:cs typeface="Times New Roman" panose="02020603050405020304" pitchFamily="18" charset="0"/>
                  </a:rPr>
                  <a:t> to consider!</a:t>
                </a:r>
              </a:p>
              <a:p>
                <a:r>
                  <a:rPr lang="en-US" sz="2400" dirty="0">
                    <a:cs typeface="Times New Roman" panose="02020603050405020304" pitchFamily="18" charset="0"/>
                  </a:rPr>
                  <a:t>Timing of bargaining: </a:t>
                </a:r>
              </a:p>
              <a:p>
                <a:pPr lvl="1"/>
                <a:r>
                  <a:rPr lang="en-US" sz="2200" dirty="0">
                    <a:cs typeface="Times New Roman" panose="02020603050405020304" pitchFamily="18" charset="0"/>
                  </a:rPr>
                  <a:t>Each pair gets a “match quality” </a:t>
                </a:r>
                <a14:m>
                  <m:oMath xmlns:m="http://schemas.openxmlformats.org/officeDocument/2006/math">
                    <m:sSub>
                      <m:sSubPr>
                        <m:ctrlPr>
                          <a:rPr lang="en-CA" sz="2200" b="0" i="1" smtClean="0">
                            <a:latin typeface="Cambria Math" panose="02040503050406030204" pitchFamily="18" charset="0"/>
                            <a:cs typeface="Times New Roman" panose="02020603050405020304" pitchFamily="18" charset="0"/>
                          </a:rPr>
                        </m:ctrlPr>
                      </m:sSubPr>
                      <m:e>
                        <m:r>
                          <a:rPr lang="en-CA" sz="2200" b="0" i="1" smtClean="0">
                            <a:latin typeface="Cambria Math" panose="02040503050406030204" pitchFamily="18" charset="0"/>
                            <a:cs typeface="Times New Roman" panose="02020603050405020304" pitchFamily="18" charset="0"/>
                          </a:rPr>
                          <m:t>𝑐𝑚</m:t>
                        </m:r>
                      </m:e>
                      <m:sub>
                        <m:r>
                          <a:rPr lang="en-CA" sz="2200" b="0" i="1" smtClean="0">
                            <a:latin typeface="Cambria Math" panose="02040503050406030204" pitchFamily="18" charset="0"/>
                            <a:cs typeface="Times New Roman" panose="02020603050405020304" pitchFamily="18" charset="0"/>
                          </a:rPr>
                          <m:t>𝑗h</m:t>
                        </m:r>
                      </m:sub>
                    </m:sSub>
                  </m:oMath>
                </a14:m>
                <a:endParaRPr lang="en-US" sz="2200" dirty="0">
                  <a:cs typeface="Times New Roman" panose="02020603050405020304" pitchFamily="18" charset="0"/>
                </a:endParaRPr>
              </a:p>
              <a:p>
                <a:pPr lvl="1"/>
                <a:r>
                  <a:rPr lang="en-US" sz="2200" dirty="0">
                    <a:cs typeface="Times New Roman" panose="02020603050405020304" pitchFamily="18" charset="0"/>
                  </a:rPr>
                  <a:t>One player (random) makes first offer </a:t>
                </a:r>
              </a:p>
              <a:p>
                <a:pPr algn="l"/>
                <a:r>
                  <a:rPr lang="en-US" sz="2200" dirty="0">
                    <a:cs typeface="Times New Roman" panose="02020603050405020304" pitchFamily="18" charset="0"/>
                  </a:rPr>
                  <a:t>Equilibrium in each pair: </a:t>
                </a:r>
                <a:r>
                  <a:rPr lang="en-US" sz="2200" b="1" dirty="0">
                    <a:cs typeface="Times New Roman" panose="02020603050405020304" pitchFamily="18" charset="0"/>
                  </a:rPr>
                  <a:t>Nash bargaining solution</a:t>
                </a:r>
              </a:p>
              <a:p>
                <a:pPr lvl="1"/>
                <a:r>
                  <a:rPr lang="en-US" sz="2000" dirty="0">
                    <a:cs typeface="Times New Roman" panose="02020603050405020304" pitchFamily="18" charset="0"/>
                  </a:rPr>
                  <a:t> Look at each pair in isolation </a:t>
                </a:r>
              </a:p>
              <a:p>
                <a:pPr lvl="1"/>
                <a:r>
                  <a:rPr lang="en-US" sz="2000" b="0" i="0" u="none" strike="noStrike" baseline="0" dirty="0">
                    <a:solidFill>
                      <a:srgbClr val="000000"/>
                    </a:solidFill>
                    <a:cs typeface="Times New Roman" panose="02020603050405020304" pitchFamily="18" charset="0"/>
                  </a:rPr>
                  <a:t>Ignores strategic interactions across hospitals/payers</a:t>
                </a:r>
              </a:p>
              <a:p>
                <a:pPr lvl="1"/>
                <a:r>
                  <a:rPr lang="en-US" sz="2000" dirty="0">
                    <a:solidFill>
                      <a:srgbClr val="000000"/>
                    </a:solidFill>
                    <a:cs typeface="Times New Roman" panose="02020603050405020304" pitchFamily="18" charset="0"/>
                  </a:rPr>
                  <a:t>This is an approximation! But it’s the best we’ve got</a:t>
                </a:r>
                <a:endParaRPr lang="en-US" sz="2400" b="0" i="0" u="none" strike="noStrike" baseline="0" dirty="0">
                  <a:solidFill>
                    <a:srgbClr val="00000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b="-1186"/>
                </a:stretch>
              </a:blipFill>
            </p:spPr>
            <p:txBody>
              <a:bodyPr/>
              <a:lstStyle/>
              <a:p>
                <a:r>
                  <a:rPr lang="en-US">
                    <a:noFill/>
                  </a:rPr>
                  <a:t> </a:t>
                </a:r>
              </a:p>
            </p:txBody>
          </p:sp>
        </mc:Fallback>
      </mc:AlternateContent>
    </p:spTree>
    <p:extLst>
      <p:ext uri="{BB962C8B-B14F-4D97-AF65-F5344CB8AC3E}">
        <p14:creationId xmlns:p14="http://schemas.microsoft.com/office/powerpoint/2010/main" val="777181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What does a </a:t>
            </a:r>
            <a:r>
              <a:rPr lang="en-US" sz="3600" b="1" dirty="0">
                <a:cs typeface="Times New Roman" panose="02020603050405020304" pitchFamily="18" charset="0"/>
              </a:rPr>
              <a:t>insurer-hospital </a:t>
            </a:r>
            <a:r>
              <a:rPr lang="en-US" sz="3600" dirty="0">
                <a:cs typeface="Times New Roman" panose="02020603050405020304" pitchFamily="18" charset="0"/>
              </a:rPr>
              <a:t>contract look like?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US" sz="2400" b="0" i="0" u="none" strike="noStrike" baseline="0" dirty="0">
                    <a:solidFill>
                      <a:srgbClr val="000000"/>
                    </a:solidFill>
                    <a:cs typeface="Times New Roman" panose="02020603050405020304" pitchFamily="18" charset="0"/>
                  </a:rPr>
                  <a:t>Specify </a:t>
                </a:r>
                <a:r>
                  <a:rPr lang="en-US" sz="2400" b="1" i="0" u="none" strike="noStrike" baseline="0" dirty="0">
                    <a:solidFill>
                      <a:srgbClr val="000000"/>
                    </a:solidFill>
                    <a:cs typeface="Times New Roman" panose="02020603050405020304" pitchFamily="18" charset="0"/>
                  </a:rPr>
                  <a:t>agreement values </a:t>
                </a:r>
                <a:r>
                  <a:rPr lang="en-US" sz="2400" i="0" u="none" strike="noStrike" baseline="0" dirty="0">
                    <a:solidFill>
                      <a:srgbClr val="000000"/>
                    </a:solidFill>
                    <a:cs typeface="Times New Roman" panose="02020603050405020304" pitchFamily="18" charset="0"/>
                  </a:rPr>
                  <a:t>for each party: </a:t>
                </a:r>
              </a:p>
              <a:p>
                <a:r>
                  <a:rPr lang="en-US" sz="2400" b="0" dirty="0">
                    <a:solidFill>
                      <a:srgbClr val="000000"/>
                    </a:solidFill>
                    <a:cs typeface="Times New Roman" panose="02020603050405020304" pitchFamily="18" charset="0"/>
                  </a:rPr>
                  <a:t>For hospitals, this is net revenue of patients of plan </a:t>
                </a:r>
                <a14:m>
                  <m:oMath xmlns:m="http://schemas.openxmlformats.org/officeDocument/2006/math">
                    <m:r>
                      <a:rPr lang="en-CA" sz="2400" b="0" i="1" smtClean="0">
                        <a:solidFill>
                          <a:srgbClr val="000000"/>
                        </a:solidFill>
                        <a:latin typeface="Cambria Math" panose="02040503050406030204" pitchFamily="18" charset="0"/>
                        <a:cs typeface="Times New Roman" panose="02020603050405020304" pitchFamily="18" charset="0"/>
                      </a:rPr>
                      <m:t>h</m:t>
                    </m:r>
                    <m:r>
                      <a:rPr lang="en-CA" sz="2400" b="0" i="1" smtClean="0">
                        <a:solidFill>
                          <a:srgbClr val="000000"/>
                        </a:solidFill>
                        <a:latin typeface="Cambria Math" panose="02040503050406030204" pitchFamily="18" charset="0"/>
                        <a:cs typeface="Times New Roman" panose="02020603050405020304" pitchFamily="18" charset="0"/>
                      </a:rPr>
                      <m:t> </m:t>
                    </m:r>
                  </m:oMath>
                </a14:m>
                <a:r>
                  <a:rPr lang="en-US" sz="2400" b="0" i="0" u="none" strike="noStrike" baseline="0" dirty="0">
                    <a:solidFill>
                      <a:srgbClr val="000000"/>
                    </a:solidFill>
                    <a:cs typeface="Times New Roman" panose="02020603050405020304" pitchFamily="18" charset="0"/>
                  </a:rPr>
                  <a:t>coming to the hospital: </a:t>
                </a:r>
              </a:p>
              <a:p>
                <a:pPr marL="0" indent="0">
                  <a:buNone/>
                </a:pPr>
                <a14:m>
                  <m:oMathPara xmlns:m="http://schemas.openxmlformats.org/officeDocument/2006/math">
                    <m:oMathParaPr>
                      <m:jc m:val="centerGroup"/>
                    </m:oMathParaPr>
                    <m:oMath xmlns:m="http://schemas.openxmlformats.org/officeDocument/2006/math">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𝐹</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𝐽</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e>
                      </m:d>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𝑃𝑟𝑒</m:t>
                      </m:r>
                      <m:sSubSup>
                        <m:sSubSup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Sup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𝑚</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up>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sup>
                      </m:sSubSup>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𝐽</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𝐽</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e>
                      </m:d>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𝑌</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d>
                        <m:dPr>
                          <m:ctrlPr>
                            <a:rPr lang="en-CA" sz="2400" i="1">
                              <a:solidFill>
                                <a:srgbClr val="000000"/>
                              </a:solidFill>
                              <a:latin typeface="Cambria Math" panose="02040503050406030204" pitchFamily="18" charset="0"/>
                              <a:cs typeface="Times New Roman" panose="02020603050405020304" pitchFamily="18" charset="0"/>
                            </a:rPr>
                          </m:ctrlPr>
                        </m:dPr>
                        <m:e>
                          <m:sSub>
                            <m:sSubPr>
                              <m:ctrlPr>
                                <a:rPr lang="en-CA" sz="2400" i="1">
                                  <a:solidFill>
                                    <a:srgbClr val="000000"/>
                                  </a:solidFill>
                                  <a:latin typeface="Cambria Math" panose="02040503050406030204" pitchFamily="18" charset="0"/>
                                  <a:cs typeface="Times New Roman" panose="02020603050405020304" pitchFamily="18" charset="0"/>
                                </a:rPr>
                              </m:ctrlPr>
                            </m:sSubPr>
                            <m:e>
                              <m:r>
                                <a:rPr lang="en-CA" sz="2400" i="1">
                                  <a:solidFill>
                                    <a:srgbClr val="000000"/>
                                  </a:solidFill>
                                  <a:latin typeface="Cambria Math" panose="02040503050406030204" pitchFamily="18" charset="0"/>
                                  <a:cs typeface="Times New Roman" panose="02020603050405020304" pitchFamily="18" charset="0"/>
                                </a:rPr>
                                <m:t>𝐽</m:t>
                              </m:r>
                            </m:e>
                            <m:sub>
                              <m:r>
                                <a:rPr lang="en-CA" sz="2400" i="1">
                                  <a:solidFill>
                                    <a:srgbClr val="000000"/>
                                  </a:solidFill>
                                  <a:latin typeface="Cambria Math" panose="02040503050406030204" pitchFamily="18" charset="0"/>
                                  <a:cs typeface="Times New Roman" panose="02020603050405020304" pitchFamily="18" charset="0"/>
                                </a:rPr>
                                <m:t>h</m:t>
                              </m:r>
                            </m:sub>
                          </m:sSub>
                          <m:r>
                            <a:rPr lang="en-CA" sz="2400" i="1">
                              <a:solidFill>
                                <a:srgbClr val="000000"/>
                              </a:solidFill>
                              <a:latin typeface="Cambria Math" panose="02040503050406030204" pitchFamily="18" charset="0"/>
                              <a:cs typeface="Times New Roman" panose="02020603050405020304" pitchFamily="18" charset="0"/>
                            </a:rPr>
                            <m:t>,</m:t>
                          </m:r>
                          <m:r>
                            <a:rPr lang="en-CA" sz="2400" i="1">
                              <a:solidFill>
                                <a:srgbClr val="000000"/>
                              </a:solidFill>
                              <a:latin typeface="Cambria Math" panose="02040503050406030204" pitchFamily="18" charset="0"/>
                              <a:cs typeface="Times New Roman" panose="02020603050405020304" pitchFamily="18" charset="0"/>
                            </a:rPr>
                            <m:t>𝜉</m:t>
                          </m:r>
                          <m:r>
                            <a:rPr lang="en-CA" sz="2400" i="1">
                              <a:solidFill>
                                <a:srgbClr val="000000"/>
                              </a:solidFill>
                              <a:latin typeface="Cambria Math" panose="02040503050406030204" pitchFamily="18" charset="0"/>
                              <a:cs typeface="Times New Roman" panose="02020603050405020304" pitchFamily="18" charset="0"/>
                            </a:rPr>
                            <m:t>,</m:t>
                          </m:r>
                          <m:r>
                            <a:rPr lang="en-CA" sz="2400" i="1">
                              <a:solidFill>
                                <a:srgbClr val="000000"/>
                              </a:solidFill>
                              <a:latin typeface="Cambria Math" panose="02040503050406030204" pitchFamily="18" charset="0"/>
                              <a:cs typeface="Times New Roman" panose="02020603050405020304" pitchFamily="18" charset="0"/>
                            </a:rPr>
                            <m:t>𝑃𝑟𝑒</m:t>
                          </m:r>
                          <m:sSubSup>
                            <m:sSubSupPr>
                              <m:ctrlPr>
                                <a:rPr lang="en-CA" sz="2400" i="1">
                                  <a:solidFill>
                                    <a:srgbClr val="000000"/>
                                  </a:solidFill>
                                  <a:latin typeface="Cambria Math" panose="02040503050406030204" pitchFamily="18" charset="0"/>
                                  <a:cs typeface="Times New Roman" panose="02020603050405020304" pitchFamily="18" charset="0"/>
                                </a:rPr>
                              </m:ctrlPr>
                            </m:sSubSupPr>
                            <m:e>
                              <m:r>
                                <a:rPr lang="en-CA" sz="2400" i="1">
                                  <a:solidFill>
                                    <a:srgbClr val="000000"/>
                                  </a:solidFill>
                                  <a:latin typeface="Cambria Math" panose="02040503050406030204" pitchFamily="18" charset="0"/>
                                  <a:cs typeface="Times New Roman" panose="02020603050405020304" pitchFamily="18" charset="0"/>
                                </a:rPr>
                                <m:t>𝑚</m:t>
                              </m:r>
                            </m:e>
                            <m:sub>
                              <m:r>
                                <a:rPr lang="en-CA" sz="2400" i="1">
                                  <a:solidFill>
                                    <a:srgbClr val="000000"/>
                                  </a:solidFill>
                                  <a:latin typeface="Cambria Math" panose="02040503050406030204" pitchFamily="18" charset="0"/>
                                  <a:cs typeface="Times New Roman" panose="02020603050405020304" pitchFamily="18" charset="0"/>
                                </a:rPr>
                                <m:t>h</m:t>
                              </m:r>
                            </m:sub>
                            <m:sup>
                              <m:r>
                                <a:rPr lang="en-CA" sz="2400" i="1">
                                  <a:solidFill>
                                    <a:srgbClr val="000000"/>
                                  </a:solidFill>
                                  <a:latin typeface="Cambria Math" panose="02040503050406030204" pitchFamily="18" charset="0"/>
                                  <a:cs typeface="Times New Roman" panose="02020603050405020304" pitchFamily="18" charset="0"/>
                                </a:rPr>
                                <m:t>∗</m:t>
                              </m:r>
                            </m:sup>
                          </m:sSubSup>
                        </m:e>
                      </m:d>
                    </m:oMath>
                  </m:oMathPara>
                </a14:m>
                <a:endParaRPr lang="en-US" sz="2400" b="0" i="0" u="none" strike="noStrike" baseline="0" dirty="0">
                  <a:solidFill>
                    <a:srgbClr val="000000"/>
                  </a:solidFill>
                  <a:cs typeface="Times New Roman" panose="02020603050405020304" pitchFamily="18" charset="0"/>
                </a:endParaRPr>
              </a:p>
              <a:p>
                <a:r>
                  <a:rPr lang="en-US" sz="2400" dirty="0">
                    <a:solidFill>
                      <a:srgbClr val="000000"/>
                    </a:solidFill>
                    <a:cs typeface="Times New Roman" panose="02020603050405020304" pitchFamily="18" charset="0"/>
                  </a:rPr>
                  <a:t>Insurer’s disagreement value is therefore: </a:t>
                </a:r>
              </a:p>
              <a:p>
                <a:pPr marL="0" indent="0">
                  <a:buNone/>
                </a:pPr>
                <a14:m>
                  <m:oMathPara xmlns:m="http://schemas.openxmlformats.org/officeDocument/2006/math">
                    <m:oMathParaPr>
                      <m:jc m:val="centerGroup"/>
                    </m:oMathParaPr>
                    <m:oMath xmlns:m="http://schemas.openxmlformats.org/officeDocument/2006/math">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𝐹</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𝐽</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m:t>
                              </m:r>
                            </m:sub>
                          </m:sSub>
                        </m:e>
                      </m:d>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d>
                        <m:dPr>
                          <m:begChr m:val="["/>
                          <m:endChr m:val="]"/>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r>
                            <a:rPr lang="en-CA" sz="2400" i="1">
                              <a:solidFill>
                                <a:srgbClr val="000000"/>
                              </a:solidFill>
                              <a:latin typeface="Cambria Math" panose="02040503050406030204" pitchFamily="18" charset="0"/>
                              <a:cs typeface="Times New Roman" panose="02020603050405020304" pitchFamily="18" charset="0"/>
                            </a:rPr>
                            <m:t>𝑃𝑟𝑒</m:t>
                          </m:r>
                          <m:sSubSup>
                            <m:sSubSupPr>
                              <m:ctrlPr>
                                <a:rPr lang="en-CA" sz="2400" i="1">
                                  <a:solidFill>
                                    <a:srgbClr val="000000"/>
                                  </a:solidFill>
                                  <a:latin typeface="Cambria Math" panose="02040503050406030204" pitchFamily="18" charset="0"/>
                                  <a:cs typeface="Times New Roman" panose="02020603050405020304" pitchFamily="18" charset="0"/>
                                </a:rPr>
                              </m:ctrlPr>
                            </m:sSubSupPr>
                            <m:e>
                              <m:r>
                                <a:rPr lang="en-CA" sz="2400" i="1">
                                  <a:solidFill>
                                    <a:srgbClr val="000000"/>
                                  </a:solidFill>
                                  <a:latin typeface="Cambria Math" panose="02040503050406030204" pitchFamily="18" charset="0"/>
                                  <a:cs typeface="Times New Roman" panose="02020603050405020304" pitchFamily="18" charset="0"/>
                                </a:rPr>
                                <m:t>𝑚</m:t>
                              </m:r>
                            </m:e>
                            <m:sub>
                              <m:r>
                                <a:rPr lang="en-CA" sz="2400" i="1">
                                  <a:solidFill>
                                    <a:srgbClr val="000000"/>
                                  </a:solidFill>
                                  <a:latin typeface="Cambria Math" panose="02040503050406030204" pitchFamily="18" charset="0"/>
                                  <a:cs typeface="Times New Roman" panose="02020603050405020304" pitchFamily="18" charset="0"/>
                                </a:rPr>
                                <m:t>h</m:t>
                              </m:r>
                            </m:sub>
                            <m:sup>
                              <m:r>
                                <a:rPr lang="en-CA" sz="2400" i="1">
                                  <a:solidFill>
                                    <a:srgbClr val="000000"/>
                                  </a:solidFill>
                                  <a:latin typeface="Cambria Math" panose="02040503050406030204" pitchFamily="18" charset="0"/>
                                  <a:cs typeface="Times New Roman" panose="02020603050405020304" pitchFamily="18" charset="0"/>
                                </a:rPr>
                                <m:t>∗</m:t>
                              </m:r>
                            </m:sup>
                          </m:sSubSup>
                          <m:d>
                            <m:dPr>
                              <m:ctrlPr>
                                <a:rPr lang="en-CA" sz="2400" i="1">
                                  <a:solidFill>
                                    <a:srgbClr val="000000"/>
                                  </a:solidFill>
                                  <a:latin typeface="Cambria Math" panose="02040503050406030204" pitchFamily="18" charset="0"/>
                                  <a:cs typeface="Times New Roman" panose="02020603050405020304" pitchFamily="18" charset="0"/>
                                </a:rPr>
                              </m:ctrlPr>
                            </m:dPr>
                            <m:e>
                              <m:sSub>
                                <m:sSubPr>
                                  <m:ctrlPr>
                                    <a:rPr lang="en-CA" sz="2400" i="1">
                                      <a:solidFill>
                                        <a:srgbClr val="000000"/>
                                      </a:solidFill>
                                      <a:latin typeface="Cambria Math" panose="02040503050406030204" pitchFamily="18" charset="0"/>
                                      <a:cs typeface="Times New Roman" panose="02020603050405020304" pitchFamily="18" charset="0"/>
                                    </a:rPr>
                                  </m:ctrlPr>
                                </m:sSubPr>
                                <m:e>
                                  <m:r>
                                    <a:rPr lang="en-CA" sz="2400" i="1">
                                      <a:solidFill>
                                        <a:srgbClr val="000000"/>
                                      </a:solidFill>
                                      <a:latin typeface="Cambria Math" panose="02040503050406030204" pitchFamily="18" charset="0"/>
                                      <a:cs typeface="Times New Roman" panose="02020603050405020304" pitchFamily="18" charset="0"/>
                                    </a:rPr>
                                    <m:t>𝐽</m:t>
                                  </m:r>
                                </m:e>
                                <m:sub>
                                  <m:r>
                                    <a:rPr lang="en-CA" sz="2400" i="1">
                                      <a:solidFill>
                                        <a:srgbClr val="000000"/>
                                      </a:solidFill>
                                      <a:latin typeface="Cambria Math" panose="02040503050406030204" pitchFamily="18" charset="0"/>
                                      <a:cs typeface="Times New Roman" panose="02020603050405020304" pitchFamily="18" charset="0"/>
                                    </a:rPr>
                                    <m:t>h</m:t>
                                  </m:r>
                                  <m:r>
                                    <a:rPr lang="en-CA" sz="2400" b="0" i="1" smtClean="0">
                                      <a:solidFill>
                                        <a:srgbClr val="000000"/>
                                      </a:solidFill>
                                      <a:latin typeface="Cambria Math" panose="02040503050406030204" pitchFamily="18" charset="0"/>
                                      <a:cs typeface="Times New Roman" panose="02020603050405020304" pitchFamily="18" charset="0"/>
                                    </a:rPr>
                                    <m:t>−</m:t>
                                  </m:r>
                                  <m:r>
                                    <a:rPr lang="en-CA" sz="2400" b="0" i="1" smtClean="0">
                                      <a:solidFill>
                                        <a:srgbClr val="000000"/>
                                      </a:solidFill>
                                      <a:latin typeface="Cambria Math" panose="02040503050406030204" pitchFamily="18" charset="0"/>
                                      <a:cs typeface="Times New Roman" panose="02020603050405020304" pitchFamily="18" charset="0"/>
                                    </a:rPr>
                                    <m:t>𝑗</m:t>
                                  </m:r>
                                </m:sub>
                              </m:sSub>
                              <m:r>
                                <a:rPr lang="en-CA" sz="2400" i="1">
                                  <a:solidFill>
                                    <a:srgbClr val="000000"/>
                                  </a:solidFill>
                                  <a:latin typeface="Cambria Math" panose="02040503050406030204" pitchFamily="18" charset="0"/>
                                  <a:cs typeface="Times New Roman" panose="02020603050405020304" pitchFamily="18" charset="0"/>
                                </a:rPr>
                                <m:t>,</m:t>
                              </m:r>
                              <m:sSub>
                                <m:sSubPr>
                                  <m:ctrlPr>
                                    <a:rPr lang="en-CA" sz="2400" i="1">
                                      <a:solidFill>
                                        <a:srgbClr val="000000"/>
                                      </a:solidFill>
                                      <a:latin typeface="Cambria Math" panose="02040503050406030204" pitchFamily="18" charset="0"/>
                                      <a:cs typeface="Times New Roman" panose="02020603050405020304" pitchFamily="18" charset="0"/>
                                    </a:rPr>
                                  </m:ctrlPr>
                                </m:sSubPr>
                                <m:e>
                                  <m:r>
                                    <a:rPr lang="en-CA" sz="2400" i="1">
                                      <a:solidFill>
                                        <a:srgbClr val="000000"/>
                                      </a:solidFill>
                                      <a:latin typeface="Cambria Math" panose="02040503050406030204" pitchFamily="18" charset="0"/>
                                      <a:cs typeface="Times New Roman" panose="02020603050405020304" pitchFamily="18" charset="0"/>
                                    </a:rPr>
                                    <m:t>𝐽</m:t>
                                  </m:r>
                                </m:e>
                                <m:sub>
                                  <m:r>
                                    <a:rPr lang="en-CA" sz="2400" i="1">
                                      <a:solidFill>
                                        <a:srgbClr val="000000"/>
                                      </a:solidFill>
                                      <a:latin typeface="Cambria Math" panose="02040503050406030204" pitchFamily="18" charset="0"/>
                                      <a:cs typeface="Times New Roman" panose="02020603050405020304" pitchFamily="18" charset="0"/>
                                    </a:rPr>
                                    <m:t>−</m:t>
                                  </m:r>
                                  <m:r>
                                    <a:rPr lang="en-CA" sz="2400" i="1">
                                      <a:solidFill>
                                        <a:srgbClr val="000000"/>
                                      </a:solidFill>
                                      <a:latin typeface="Cambria Math" panose="02040503050406030204" pitchFamily="18" charset="0"/>
                                      <a:cs typeface="Times New Roman" panose="02020603050405020304" pitchFamily="18" charset="0"/>
                                    </a:rPr>
                                    <m:t>h</m:t>
                                  </m:r>
                                </m:sub>
                              </m:sSub>
                            </m:e>
                          </m:d>
                          <m:r>
                            <a:rPr lang="en-CA" sz="2400" b="0" i="1" smtClean="0">
                              <a:solidFill>
                                <a:srgbClr val="000000"/>
                              </a:solidFill>
                              <a:latin typeface="Cambria Math" panose="02040503050406030204" pitchFamily="18" charset="0"/>
                              <a:cs typeface="Times New Roman" panose="02020603050405020304" pitchFamily="18" charset="0"/>
                            </a:rPr>
                            <m:t>×</m:t>
                          </m:r>
                          <m:sSub>
                            <m:sSubPr>
                              <m:ctrlPr>
                                <a:rPr lang="en-CA" sz="2400" i="1">
                                  <a:solidFill>
                                    <a:srgbClr val="000000"/>
                                  </a:solidFill>
                                  <a:latin typeface="Cambria Math" panose="02040503050406030204" pitchFamily="18" charset="0"/>
                                  <a:cs typeface="Times New Roman" panose="02020603050405020304" pitchFamily="18" charset="0"/>
                                </a:rPr>
                              </m:ctrlPr>
                            </m:sSubPr>
                            <m:e>
                              <m:r>
                                <a:rPr lang="en-CA" sz="2400" i="1">
                                  <a:solidFill>
                                    <a:srgbClr val="000000"/>
                                  </a:solidFill>
                                  <a:latin typeface="Cambria Math" panose="02040503050406030204" pitchFamily="18" charset="0"/>
                                  <a:cs typeface="Times New Roman" panose="02020603050405020304" pitchFamily="18" charset="0"/>
                                </a:rPr>
                                <m:t>𝑌</m:t>
                              </m:r>
                            </m:e>
                            <m:sub>
                              <m:r>
                                <a:rPr lang="en-CA" sz="2400" i="1">
                                  <a:solidFill>
                                    <a:srgbClr val="000000"/>
                                  </a:solidFill>
                                  <a:latin typeface="Cambria Math" panose="02040503050406030204" pitchFamily="18" charset="0"/>
                                  <a:cs typeface="Times New Roman" panose="02020603050405020304" pitchFamily="18" charset="0"/>
                                </a:rPr>
                                <m:t>h</m:t>
                              </m:r>
                            </m:sub>
                          </m:sSub>
                          <m:d>
                            <m:dPr>
                              <m:ctrlPr>
                                <a:rPr lang="en-CA" sz="2400" b="0" i="1" smtClean="0">
                                  <a:solidFill>
                                    <a:srgbClr val="000000"/>
                                  </a:solidFill>
                                  <a:latin typeface="Cambria Math" panose="02040503050406030204" pitchFamily="18" charset="0"/>
                                  <a:cs typeface="Times New Roman" panose="02020603050405020304" pitchFamily="18" charset="0"/>
                                </a:rPr>
                              </m:ctrlPr>
                            </m:dPr>
                            <m:e>
                              <m:sSub>
                                <m:sSubPr>
                                  <m:ctrlPr>
                                    <a:rPr lang="en-CA" sz="2400" b="0" i="1" smtClean="0">
                                      <a:solidFill>
                                        <a:srgbClr val="000000"/>
                                      </a:solidFill>
                                      <a:latin typeface="Cambria Math" panose="02040503050406030204" pitchFamily="18" charset="0"/>
                                      <a:cs typeface="Times New Roman" panose="02020603050405020304" pitchFamily="18" charset="0"/>
                                    </a:rPr>
                                  </m:ctrlPr>
                                </m:sSubPr>
                                <m:e>
                                  <m:r>
                                    <a:rPr lang="en-CA" sz="2400" b="0" i="1" smtClean="0">
                                      <a:solidFill>
                                        <a:srgbClr val="000000"/>
                                      </a:solidFill>
                                      <a:latin typeface="Cambria Math" panose="02040503050406030204" pitchFamily="18" charset="0"/>
                                      <a:cs typeface="Times New Roman" panose="02020603050405020304" pitchFamily="18" charset="0"/>
                                    </a:rPr>
                                    <m:t>𝐽</m:t>
                                  </m:r>
                                </m:e>
                                <m:sub>
                                  <m:r>
                                    <a:rPr lang="en-CA" sz="2400" b="0" i="1" smtClean="0">
                                      <a:solidFill>
                                        <a:srgbClr val="000000"/>
                                      </a:solidFill>
                                      <a:latin typeface="Cambria Math" panose="02040503050406030204" pitchFamily="18" charset="0"/>
                                      <a:cs typeface="Times New Roman" panose="02020603050405020304" pitchFamily="18" charset="0"/>
                                    </a:rPr>
                                    <m:t>h</m:t>
                                  </m:r>
                                  <m:r>
                                    <a:rPr lang="en-CA" sz="2400" b="0" i="1" smtClean="0">
                                      <a:solidFill>
                                        <a:srgbClr val="000000"/>
                                      </a:solidFill>
                                      <a:latin typeface="Cambria Math" panose="02040503050406030204" pitchFamily="18" charset="0"/>
                                      <a:cs typeface="Times New Roman" panose="02020603050405020304" pitchFamily="18" charset="0"/>
                                    </a:rPr>
                                    <m:t>−</m:t>
                                  </m:r>
                                  <m:r>
                                    <a:rPr lang="en-CA" sz="2400" b="0" i="1" smtClean="0">
                                      <a:solidFill>
                                        <a:srgbClr val="000000"/>
                                      </a:solidFill>
                                      <a:latin typeface="Cambria Math" panose="02040503050406030204" pitchFamily="18" charset="0"/>
                                      <a:cs typeface="Times New Roman" panose="02020603050405020304" pitchFamily="18" charset="0"/>
                                    </a:rPr>
                                    <m:t>𝑗</m:t>
                                  </m:r>
                                </m:sub>
                              </m:sSub>
                              <m:r>
                                <a:rPr lang="en-CA" sz="2400" b="0" i="1" smtClean="0">
                                  <a:solidFill>
                                    <a:srgbClr val="000000"/>
                                  </a:solidFill>
                                  <a:latin typeface="Cambria Math" panose="02040503050406030204" pitchFamily="18" charset="0"/>
                                  <a:cs typeface="Times New Roman" panose="02020603050405020304" pitchFamily="18" charset="0"/>
                                </a:rPr>
                                <m:t>,</m:t>
                              </m:r>
                              <m:r>
                                <a:rPr lang="en-CA" sz="2400" b="0" i="1" smtClean="0">
                                  <a:solidFill>
                                    <a:srgbClr val="000000"/>
                                  </a:solidFill>
                                  <a:latin typeface="Cambria Math" panose="02040503050406030204" pitchFamily="18" charset="0"/>
                                  <a:cs typeface="Times New Roman" panose="02020603050405020304" pitchFamily="18" charset="0"/>
                                </a:rPr>
                                <m:t>𝜉</m:t>
                              </m:r>
                              <m:r>
                                <a:rPr lang="en-CA" sz="2400" b="0" i="1" smtClean="0">
                                  <a:solidFill>
                                    <a:srgbClr val="000000"/>
                                  </a:solidFill>
                                  <a:latin typeface="Cambria Math" panose="02040503050406030204" pitchFamily="18" charset="0"/>
                                  <a:cs typeface="Times New Roman" panose="02020603050405020304" pitchFamily="18" charset="0"/>
                                </a:rPr>
                                <m:t>,</m:t>
                              </m:r>
                              <m:r>
                                <a:rPr lang="en-CA" sz="2400" b="0" i="1" smtClean="0">
                                  <a:solidFill>
                                    <a:srgbClr val="000000"/>
                                  </a:solidFill>
                                  <a:latin typeface="Cambria Math" panose="02040503050406030204" pitchFamily="18" charset="0"/>
                                  <a:cs typeface="Times New Roman" panose="02020603050405020304" pitchFamily="18" charset="0"/>
                                </a:rPr>
                                <m:t>𝑃𝑟𝑒</m:t>
                              </m:r>
                              <m:sSubSup>
                                <m:sSubSupPr>
                                  <m:ctrlPr>
                                    <a:rPr lang="en-CA" sz="2400" b="0" i="1" smtClean="0">
                                      <a:solidFill>
                                        <a:srgbClr val="000000"/>
                                      </a:solidFill>
                                      <a:latin typeface="Cambria Math" panose="02040503050406030204" pitchFamily="18" charset="0"/>
                                      <a:cs typeface="Times New Roman" panose="02020603050405020304" pitchFamily="18" charset="0"/>
                                    </a:rPr>
                                  </m:ctrlPr>
                                </m:sSubSupPr>
                                <m:e>
                                  <m:r>
                                    <a:rPr lang="en-CA" sz="2400" b="0" i="1" smtClean="0">
                                      <a:solidFill>
                                        <a:srgbClr val="000000"/>
                                      </a:solidFill>
                                      <a:latin typeface="Cambria Math" panose="02040503050406030204" pitchFamily="18" charset="0"/>
                                      <a:cs typeface="Times New Roman" panose="02020603050405020304" pitchFamily="18" charset="0"/>
                                    </a:rPr>
                                    <m:t>𝑚</m:t>
                                  </m:r>
                                </m:e>
                                <m:sub>
                                  <m:r>
                                    <a:rPr lang="en-CA" sz="2400" b="0" i="1" smtClean="0">
                                      <a:solidFill>
                                        <a:srgbClr val="000000"/>
                                      </a:solidFill>
                                      <a:latin typeface="Cambria Math" panose="02040503050406030204" pitchFamily="18" charset="0"/>
                                      <a:cs typeface="Times New Roman" panose="02020603050405020304" pitchFamily="18" charset="0"/>
                                    </a:rPr>
                                    <m:t>h</m:t>
                                  </m:r>
                                </m:sub>
                                <m:sup>
                                  <m:r>
                                    <a:rPr lang="en-CA" sz="2400" b="0" i="1" smtClean="0">
                                      <a:solidFill>
                                        <a:srgbClr val="000000"/>
                                      </a:solidFill>
                                      <a:latin typeface="Cambria Math" panose="02040503050406030204" pitchFamily="18" charset="0"/>
                                      <a:cs typeface="Times New Roman" panose="02020603050405020304" pitchFamily="18" charset="0"/>
                                    </a:rPr>
                                    <m:t>∗</m:t>
                                  </m:r>
                                </m:sup>
                              </m:sSubSup>
                            </m:e>
                          </m:d>
                        </m:e>
                      </m:d>
                      <m:r>
                        <a:rPr lang="en-CA" sz="2400" b="0" i="0" smtClean="0">
                          <a:solidFill>
                            <a:srgbClr val="000000"/>
                          </a:solidFill>
                          <a:latin typeface="Cambria Math" panose="02040503050406030204" pitchFamily="18" charset="0"/>
                          <a:cs typeface="Times New Roman" panose="02020603050405020304" pitchFamily="18" charset="0"/>
                        </a:rPr>
                        <m:t>−</m:t>
                      </m:r>
                      <m:nary>
                        <m:naryPr>
                          <m:chr m:val="∑"/>
                          <m:supHide m:val="on"/>
                          <m:ctrlPr>
                            <a:rPr lang="en-CA" sz="2400" b="0" i="1" smtClean="0">
                              <a:solidFill>
                                <a:srgbClr val="000000"/>
                              </a:solidFill>
                              <a:latin typeface="Cambria Math" panose="02040503050406030204" pitchFamily="18" charset="0"/>
                              <a:cs typeface="Times New Roman" panose="02020603050405020304" pitchFamily="18" charset="0"/>
                            </a:rPr>
                          </m:ctrlPr>
                        </m:naryPr>
                        <m:sub>
                          <m:r>
                            <a:rPr lang="en-CA" sz="2400" b="0" i="1" smtClean="0">
                              <a:solidFill>
                                <a:srgbClr val="000000"/>
                              </a:solidFill>
                              <a:latin typeface="Cambria Math" panose="02040503050406030204" pitchFamily="18" charset="0"/>
                              <a:cs typeface="Times New Roman" panose="02020603050405020304" pitchFamily="18" charset="0"/>
                            </a:rPr>
                            <m:t>𝑘</m:t>
                          </m:r>
                        </m:sub>
                        <m:sup/>
                        <m:e>
                          <m:r>
                            <a:rPr lang="en-CA" sz="2400" b="0" i="1" smtClean="0">
                              <a:solidFill>
                                <a:srgbClr val="000000"/>
                              </a:solidFill>
                              <a:latin typeface="Cambria Math" panose="02040503050406030204" pitchFamily="18" charset="0"/>
                              <a:cs typeface="Times New Roman" panose="02020603050405020304" pitchFamily="18" charset="0"/>
                            </a:rPr>
                            <m:t>𝑝</m:t>
                          </m:r>
                          <m:sSub>
                            <m:sSubPr>
                              <m:ctrlPr>
                                <a:rPr lang="en-CA" sz="2400" b="0" i="1" smtClean="0">
                                  <a:solidFill>
                                    <a:srgbClr val="000000"/>
                                  </a:solidFill>
                                  <a:latin typeface="Cambria Math" panose="02040503050406030204" pitchFamily="18" charset="0"/>
                                  <a:cs typeface="Times New Roman" panose="02020603050405020304" pitchFamily="18" charset="0"/>
                                </a:rPr>
                              </m:ctrlPr>
                            </m:sSubPr>
                            <m:e>
                              <m:r>
                                <a:rPr lang="en-CA" sz="2400" b="0" i="1" smtClean="0">
                                  <a:solidFill>
                                    <a:srgbClr val="000000"/>
                                  </a:solidFill>
                                  <a:latin typeface="Cambria Math" panose="02040503050406030204" pitchFamily="18" charset="0"/>
                                  <a:cs typeface="Times New Roman" panose="02020603050405020304" pitchFamily="18" charset="0"/>
                                </a:rPr>
                                <m:t>𝑘</m:t>
                              </m:r>
                            </m:e>
                            <m:sub>
                              <m:r>
                                <a:rPr lang="en-CA" sz="2400" b="0" i="1" smtClean="0">
                                  <a:solidFill>
                                    <a:srgbClr val="000000"/>
                                  </a:solidFill>
                                  <a:latin typeface="Cambria Math" panose="02040503050406030204" pitchFamily="18" charset="0"/>
                                  <a:cs typeface="Times New Roman" panose="02020603050405020304" pitchFamily="18" charset="0"/>
                                </a:rPr>
                                <m:t>𝑗</m:t>
                              </m:r>
                            </m:sub>
                          </m:sSub>
                          <m:sSubSup>
                            <m:sSubSupPr>
                              <m:ctrlPr>
                                <a:rPr lang="en-CA" sz="2400" b="0" i="1" smtClean="0">
                                  <a:solidFill>
                                    <a:srgbClr val="000000"/>
                                  </a:solidFill>
                                  <a:latin typeface="Cambria Math" panose="02040503050406030204" pitchFamily="18" charset="0"/>
                                  <a:cs typeface="Times New Roman" panose="02020603050405020304" pitchFamily="18" charset="0"/>
                                </a:rPr>
                              </m:ctrlPr>
                            </m:sSubSupPr>
                            <m:e>
                              <m:r>
                                <a:rPr lang="en-CA" sz="2400" b="0" i="1" smtClean="0">
                                  <a:solidFill>
                                    <a:srgbClr val="000000"/>
                                  </a:solidFill>
                                  <a:latin typeface="Cambria Math" panose="02040503050406030204" pitchFamily="18" charset="0"/>
                                  <a:cs typeface="Times New Roman" panose="02020603050405020304" pitchFamily="18" charset="0"/>
                                </a:rPr>
                                <m:t>𝑞</m:t>
                              </m:r>
                            </m:e>
                            <m:sub>
                              <m:r>
                                <a:rPr lang="en-CA" sz="2400" b="0" i="1" smtClean="0">
                                  <a:solidFill>
                                    <a:srgbClr val="000000"/>
                                  </a:solidFill>
                                  <a:latin typeface="Cambria Math" panose="02040503050406030204" pitchFamily="18" charset="0"/>
                                  <a:cs typeface="Times New Roman" panose="02020603050405020304" pitchFamily="18" charset="0"/>
                                </a:rPr>
                                <m:t>𝑘h</m:t>
                              </m:r>
                            </m:sub>
                            <m:sup>
                              <m:sSub>
                                <m:sSubPr>
                                  <m:ctrlPr>
                                    <a:rPr lang="en-CA" sz="2400" b="0" i="1" smtClean="0">
                                      <a:solidFill>
                                        <a:srgbClr val="000000"/>
                                      </a:solidFill>
                                      <a:latin typeface="Cambria Math" panose="02040503050406030204" pitchFamily="18" charset="0"/>
                                      <a:cs typeface="Times New Roman" panose="02020603050405020304" pitchFamily="18" charset="0"/>
                                    </a:rPr>
                                  </m:ctrlPr>
                                </m:sSubPr>
                                <m:e>
                                  <m:r>
                                    <a:rPr lang="en-CA" sz="2400" b="0" i="1" smtClean="0">
                                      <a:solidFill>
                                        <a:srgbClr val="000000"/>
                                      </a:solidFill>
                                      <a:latin typeface="Cambria Math" panose="02040503050406030204" pitchFamily="18" charset="0"/>
                                      <a:cs typeface="Times New Roman" panose="02020603050405020304" pitchFamily="18" charset="0"/>
                                    </a:rPr>
                                    <m:t>𝐽</m:t>
                                  </m:r>
                                </m:e>
                                <m:sub>
                                  <m:r>
                                    <a:rPr lang="en-CA" sz="2400" b="0" i="1" smtClean="0">
                                      <a:solidFill>
                                        <a:srgbClr val="000000"/>
                                      </a:solidFill>
                                      <a:latin typeface="Cambria Math" panose="02040503050406030204" pitchFamily="18" charset="0"/>
                                      <a:cs typeface="Times New Roman" panose="02020603050405020304" pitchFamily="18" charset="0"/>
                                    </a:rPr>
                                    <m:t>h</m:t>
                                  </m:r>
                                  <m:r>
                                    <a:rPr lang="en-CA" sz="2400" b="0" i="1" smtClean="0">
                                      <a:solidFill>
                                        <a:srgbClr val="000000"/>
                                      </a:solidFill>
                                      <a:latin typeface="Cambria Math" panose="02040503050406030204" pitchFamily="18" charset="0"/>
                                      <a:cs typeface="Times New Roman" panose="02020603050405020304" pitchFamily="18" charset="0"/>
                                    </a:rPr>
                                    <m:t>−</m:t>
                                  </m:r>
                                  <m:r>
                                    <a:rPr lang="en-CA" sz="2400" b="0" i="1" smtClean="0">
                                      <a:solidFill>
                                        <a:srgbClr val="000000"/>
                                      </a:solidFill>
                                      <a:latin typeface="Cambria Math" panose="02040503050406030204" pitchFamily="18" charset="0"/>
                                      <a:cs typeface="Times New Roman" panose="02020603050405020304" pitchFamily="18" charset="0"/>
                                    </a:rPr>
                                    <m:t>𝑗</m:t>
                                  </m:r>
                                </m:sub>
                              </m:sSub>
                            </m:sup>
                          </m:sSubSup>
                        </m:e>
                      </m:nary>
                    </m:oMath>
                  </m:oMathPara>
                </a14:m>
                <a:endParaRPr lang="en-US" sz="2400" b="0" i="0" u="none" strike="noStrike" baseline="0" dirty="0">
                  <a:solidFill>
                    <a:srgbClr val="00000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a:stretch>
              </a:blipFill>
            </p:spPr>
            <p:txBody>
              <a:bodyPr/>
              <a:lstStyle/>
              <a:p>
                <a:r>
                  <a:rPr lang="en-CA">
                    <a:noFill/>
                  </a:rPr>
                  <a:t> </a:t>
                </a:r>
              </a:p>
            </p:txBody>
          </p:sp>
        </mc:Fallback>
      </mc:AlternateContent>
    </p:spTree>
    <p:extLst>
      <p:ext uri="{BB962C8B-B14F-4D97-AF65-F5344CB8AC3E}">
        <p14:creationId xmlns:p14="http://schemas.microsoft.com/office/powerpoint/2010/main" val="6581932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What does a </a:t>
            </a:r>
            <a:r>
              <a:rPr lang="en-US" sz="3600" b="1" dirty="0">
                <a:cs typeface="Times New Roman" panose="02020603050405020304" pitchFamily="18" charset="0"/>
              </a:rPr>
              <a:t>insurer-hospital </a:t>
            </a:r>
            <a:r>
              <a:rPr lang="en-US" sz="3600" dirty="0">
                <a:cs typeface="Times New Roman" panose="02020603050405020304" pitchFamily="18" charset="0"/>
              </a:rPr>
              <a:t>contract look like?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US" sz="2400" b="0" i="0" u="none" strike="noStrike" baseline="0" dirty="0">
                    <a:solidFill>
                      <a:srgbClr val="000000"/>
                    </a:solidFill>
                    <a:cs typeface="Times New Roman" panose="02020603050405020304" pitchFamily="18" charset="0"/>
                  </a:rPr>
                  <a:t>Specify </a:t>
                </a:r>
                <a:r>
                  <a:rPr lang="en-US" sz="2400" b="1" i="0" u="none" strike="noStrike" baseline="0" dirty="0">
                    <a:solidFill>
                      <a:srgbClr val="000000"/>
                    </a:solidFill>
                    <a:cs typeface="Times New Roman" panose="02020603050405020304" pitchFamily="18" charset="0"/>
                  </a:rPr>
                  <a:t>agreement values </a:t>
                </a:r>
                <a:r>
                  <a:rPr lang="en-US" sz="2400" i="0" u="none" strike="noStrike" baseline="0" dirty="0">
                    <a:solidFill>
                      <a:srgbClr val="000000"/>
                    </a:solidFill>
                    <a:cs typeface="Times New Roman" panose="02020603050405020304" pitchFamily="18" charset="0"/>
                  </a:rPr>
                  <a:t>for each party: </a:t>
                </a:r>
              </a:p>
              <a:p>
                <a:r>
                  <a:rPr lang="en-US" sz="2400" b="0" dirty="0">
                    <a:solidFill>
                      <a:srgbClr val="000000"/>
                    </a:solidFill>
                    <a:cs typeface="Times New Roman" panose="02020603050405020304" pitchFamily="18" charset="0"/>
                  </a:rPr>
                  <a:t>For hospitals, this is net revenue of patients of plan </a:t>
                </a:r>
                <a14:m>
                  <m:oMath xmlns:m="http://schemas.openxmlformats.org/officeDocument/2006/math">
                    <m:r>
                      <a:rPr lang="en-CA" sz="2400" b="0" i="1" smtClean="0">
                        <a:solidFill>
                          <a:srgbClr val="000000"/>
                        </a:solidFill>
                        <a:latin typeface="Cambria Math" panose="02040503050406030204" pitchFamily="18" charset="0"/>
                        <a:cs typeface="Times New Roman" panose="02020603050405020304" pitchFamily="18" charset="0"/>
                      </a:rPr>
                      <m:t>h</m:t>
                    </m:r>
                    <m:r>
                      <a:rPr lang="en-CA" sz="2400" b="0" i="1" smtClean="0">
                        <a:solidFill>
                          <a:srgbClr val="000000"/>
                        </a:solidFill>
                        <a:latin typeface="Cambria Math" panose="02040503050406030204" pitchFamily="18" charset="0"/>
                        <a:cs typeface="Times New Roman" panose="02020603050405020304" pitchFamily="18" charset="0"/>
                      </a:rPr>
                      <m:t> </m:t>
                    </m:r>
                  </m:oMath>
                </a14:m>
                <a:r>
                  <a:rPr lang="en-US" sz="2400" b="0" i="0" u="none" strike="noStrike" baseline="0" dirty="0">
                    <a:solidFill>
                      <a:srgbClr val="000000"/>
                    </a:solidFill>
                    <a:cs typeface="Times New Roman" panose="02020603050405020304" pitchFamily="18" charset="0"/>
                  </a:rPr>
                  <a:t>coming to the hospital: </a:t>
                </a:r>
              </a:p>
              <a:p>
                <a:pPr marL="0" indent="0">
                  <a:buNone/>
                </a:pPr>
                <a14:m>
                  <m:oMathPara xmlns:m="http://schemas.openxmlformats.org/officeDocument/2006/math">
                    <m:oMathParaPr>
                      <m:jc m:val="centerGroup"/>
                    </m:oMathParaPr>
                    <m:oMath xmlns:m="http://schemas.openxmlformats.org/officeDocument/2006/math">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𝐹</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𝐽</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e>
                      </m:d>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𝑃𝑟𝑒</m:t>
                      </m:r>
                      <m:sSubSup>
                        <m:sSubSup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Sup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𝑚</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up>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sup>
                      </m:sSubSup>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𝐽</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𝐽</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e>
                      </m:d>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𝑌</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d>
                        <m:dPr>
                          <m:ctrlPr>
                            <a:rPr lang="en-CA" sz="2400" i="1">
                              <a:solidFill>
                                <a:srgbClr val="000000"/>
                              </a:solidFill>
                              <a:latin typeface="Cambria Math" panose="02040503050406030204" pitchFamily="18" charset="0"/>
                              <a:cs typeface="Times New Roman" panose="02020603050405020304" pitchFamily="18" charset="0"/>
                            </a:rPr>
                          </m:ctrlPr>
                        </m:dPr>
                        <m:e>
                          <m:sSub>
                            <m:sSubPr>
                              <m:ctrlPr>
                                <a:rPr lang="en-CA" sz="2400" i="1">
                                  <a:solidFill>
                                    <a:srgbClr val="000000"/>
                                  </a:solidFill>
                                  <a:latin typeface="Cambria Math" panose="02040503050406030204" pitchFamily="18" charset="0"/>
                                  <a:cs typeface="Times New Roman" panose="02020603050405020304" pitchFamily="18" charset="0"/>
                                </a:rPr>
                              </m:ctrlPr>
                            </m:sSubPr>
                            <m:e>
                              <m:r>
                                <a:rPr lang="en-CA" sz="2400" i="1">
                                  <a:solidFill>
                                    <a:srgbClr val="000000"/>
                                  </a:solidFill>
                                  <a:latin typeface="Cambria Math" panose="02040503050406030204" pitchFamily="18" charset="0"/>
                                  <a:cs typeface="Times New Roman" panose="02020603050405020304" pitchFamily="18" charset="0"/>
                                </a:rPr>
                                <m:t>𝐽</m:t>
                              </m:r>
                            </m:e>
                            <m:sub>
                              <m:r>
                                <a:rPr lang="en-CA" sz="2400" i="1">
                                  <a:solidFill>
                                    <a:srgbClr val="000000"/>
                                  </a:solidFill>
                                  <a:latin typeface="Cambria Math" panose="02040503050406030204" pitchFamily="18" charset="0"/>
                                  <a:cs typeface="Times New Roman" panose="02020603050405020304" pitchFamily="18" charset="0"/>
                                </a:rPr>
                                <m:t>h</m:t>
                              </m:r>
                            </m:sub>
                          </m:sSub>
                          <m:r>
                            <a:rPr lang="en-CA" sz="2400" i="1">
                              <a:solidFill>
                                <a:srgbClr val="000000"/>
                              </a:solidFill>
                              <a:latin typeface="Cambria Math" panose="02040503050406030204" pitchFamily="18" charset="0"/>
                              <a:cs typeface="Times New Roman" panose="02020603050405020304" pitchFamily="18" charset="0"/>
                            </a:rPr>
                            <m:t>,</m:t>
                          </m:r>
                          <m:r>
                            <a:rPr lang="en-CA" sz="2400" i="1">
                              <a:solidFill>
                                <a:srgbClr val="000000"/>
                              </a:solidFill>
                              <a:latin typeface="Cambria Math" panose="02040503050406030204" pitchFamily="18" charset="0"/>
                              <a:cs typeface="Times New Roman" panose="02020603050405020304" pitchFamily="18" charset="0"/>
                            </a:rPr>
                            <m:t>𝜉</m:t>
                          </m:r>
                          <m:r>
                            <a:rPr lang="en-CA" sz="2400" i="1">
                              <a:solidFill>
                                <a:srgbClr val="000000"/>
                              </a:solidFill>
                              <a:latin typeface="Cambria Math" panose="02040503050406030204" pitchFamily="18" charset="0"/>
                              <a:cs typeface="Times New Roman" panose="02020603050405020304" pitchFamily="18" charset="0"/>
                            </a:rPr>
                            <m:t>,</m:t>
                          </m:r>
                          <m:r>
                            <a:rPr lang="en-CA" sz="2400" i="1">
                              <a:solidFill>
                                <a:srgbClr val="000000"/>
                              </a:solidFill>
                              <a:latin typeface="Cambria Math" panose="02040503050406030204" pitchFamily="18" charset="0"/>
                              <a:cs typeface="Times New Roman" panose="02020603050405020304" pitchFamily="18" charset="0"/>
                            </a:rPr>
                            <m:t>𝑃𝑟𝑒</m:t>
                          </m:r>
                          <m:sSubSup>
                            <m:sSubSupPr>
                              <m:ctrlPr>
                                <a:rPr lang="en-CA" sz="2400" i="1">
                                  <a:solidFill>
                                    <a:srgbClr val="000000"/>
                                  </a:solidFill>
                                  <a:latin typeface="Cambria Math" panose="02040503050406030204" pitchFamily="18" charset="0"/>
                                  <a:cs typeface="Times New Roman" panose="02020603050405020304" pitchFamily="18" charset="0"/>
                                </a:rPr>
                              </m:ctrlPr>
                            </m:sSubSupPr>
                            <m:e>
                              <m:r>
                                <a:rPr lang="en-CA" sz="2400" i="1">
                                  <a:solidFill>
                                    <a:srgbClr val="000000"/>
                                  </a:solidFill>
                                  <a:latin typeface="Cambria Math" panose="02040503050406030204" pitchFamily="18" charset="0"/>
                                  <a:cs typeface="Times New Roman" panose="02020603050405020304" pitchFamily="18" charset="0"/>
                                </a:rPr>
                                <m:t>𝑚</m:t>
                              </m:r>
                            </m:e>
                            <m:sub>
                              <m:r>
                                <a:rPr lang="en-CA" sz="2400" i="1">
                                  <a:solidFill>
                                    <a:srgbClr val="000000"/>
                                  </a:solidFill>
                                  <a:latin typeface="Cambria Math" panose="02040503050406030204" pitchFamily="18" charset="0"/>
                                  <a:cs typeface="Times New Roman" panose="02020603050405020304" pitchFamily="18" charset="0"/>
                                </a:rPr>
                                <m:t>h</m:t>
                              </m:r>
                            </m:sub>
                            <m:sup>
                              <m:r>
                                <a:rPr lang="en-CA" sz="2400" i="1">
                                  <a:solidFill>
                                    <a:srgbClr val="000000"/>
                                  </a:solidFill>
                                  <a:latin typeface="Cambria Math" panose="02040503050406030204" pitchFamily="18" charset="0"/>
                                  <a:cs typeface="Times New Roman" panose="02020603050405020304" pitchFamily="18" charset="0"/>
                                </a:rPr>
                                <m:t>∗</m:t>
                              </m:r>
                            </m:sup>
                          </m:sSubSup>
                        </m:e>
                      </m:d>
                    </m:oMath>
                  </m:oMathPara>
                </a14:m>
                <a:endParaRPr lang="en-US" sz="2400" b="0" i="0" u="none" strike="noStrike" baseline="0" dirty="0">
                  <a:solidFill>
                    <a:srgbClr val="000000"/>
                  </a:solidFill>
                  <a:cs typeface="Times New Roman" panose="02020603050405020304" pitchFamily="18" charset="0"/>
                </a:endParaRPr>
              </a:p>
              <a:p>
                <a:r>
                  <a:rPr lang="en-US" sz="2400" dirty="0">
                    <a:solidFill>
                      <a:srgbClr val="000000"/>
                    </a:solidFill>
                    <a:cs typeface="Times New Roman" panose="02020603050405020304" pitchFamily="18" charset="0"/>
                  </a:rPr>
                  <a:t>Insurer’s disagreement value is therefore: </a:t>
                </a:r>
              </a:p>
              <a:p>
                <a:pPr marL="0" indent="0">
                  <a:buNone/>
                </a:pPr>
                <a14:m>
                  <m:oMathPara xmlns:m="http://schemas.openxmlformats.org/officeDocument/2006/math">
                    <m:oMathParaPr>
                      <m:jc m:val="centerGroup"/>
                    </m:oMathParaPr>
                    <m:oMath xmlns:m="http://schemas.openxmlformats.org/officeDocument/2006/math">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𝐹</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𝐽</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m:t>
                              </m:r>
                            </m:sub>
                          </m:sSub>
                        </m:e>
                      </m:d>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d>
                        <m:dPr>
                          <m:begChr m:val="["/>
                          <m:endChr m:val="]"/>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r>
                            <a:rPr lang="en-CA" sz="2400" i="1">
                              <a:solidFill>
                                <a:srgbClr val="000000"/>
                              </a:solidFill>
                              <a:latin typeface="Cambria Math" panose="02040503050406030204" pitchFamily="18" charset="0"/>
                              <a:cs typeface="Times New Roman" panose="02020603050405020304" pitchFamily="18" charset="0"/>
                            </a:rPr>
                            <m:t>𝑃𝑟𝑒</m:t>
                          </m:r>
                          <m:sSubSup>
                            <m:sSubSupPr>
                              <m:ctrlPr>
                                <a:rPr lang="en-CA" sz="2400" i="1">
                                  <a:solidFill>
                                    <a:srgbClr val="000000"/>
                                  </a:solidFill>
                                  <a:latin typeface="Cambria Math" panose="02040503050406030204" pitchFamily="18" charset="0"/>
                                  <a:cs typeface="Times New Roman" panose="02020603050405020304" pitchFamily="18" charset="0"/>
                                </a:rPr>
                              </m:ctrlPr>
                            </m:sSubSupPr>
                            <m:e>
                              <m:r>
                                <a:rPr lang="en-CA" sz="2400" i="1">
                                  <a:solidFill>
                                    <a:srgbClr val="000000"/>
                                  </a:solidFill>
                                  <a:latin typeface="Cambria Math" panose="02040503050406030204" pitchFamily="18" charset="0"/>
                                  <a:cs typeface="Times New Roman" panose="02020603050405020304" pitchFamily="18" charset="0"/>
                                </a:rPr>
                                <m:t>𝑚</m:t>
                              </m:r>
                            </m:e>
                            <m:sub>
                              <m:r>
                                <a:rPr lang="en-CA" sz="2400" i="1">
                                  <a:solidFill>
                                    <a:srgbClr val="000000"/>
                                  </a:solidFill>
                                  <a:latin typeface="Cambria Math" panose="02040503050406030204" pitchFamily="18" charset="0"/>
                                  <a:cs typeface="Times New Roman" panose="02020603050405020304" pitchFamily="18" charset="0"/>
                                </a:rPr>
                                <m:t>h</m:t>
                              </m:r>
                            </m:sub>
                            <m:sup>
                              <m:r>
                                <a:rPr lang="en-CA" sz="2400" i="1">
                                  <a:solidFill>
                                    <a:srgbClr val="000000"/>
                                  </a:solidFill>
                                  <a:latin typeface="Cambria Math" panose="02040503050406030204" pitchFamily="18" charset="0"/>
                                  <a:cs typeface="Times New Roman" panose="02020603050405020304" pitchFamily="18" charset="0"/>
                                </a:rPr>
                                <m:t>∗</m:t>
                              </m:r>
                            </m:sup>
                          </m:sSubSup>
                          <m:d>
                            <m:dPr>
                              <m:ctrlPr>
                                <a:rPr lang="en-CA" sz="2400" i="1">
                                  <a:solidFill>
                                    <a:srgbClr val="000000"/>
                                  </a:solidFill>
                                  <a:latin typeface="Cambria Math" panose="02040503050406030204" pitchFamily="18" charset="0"/>
                                  <a:cs typeface="Times New Roman" panose="02020603050405020304" pitchFamily="18" charset="0"/>
                                </a:rPr>
                              </m:ctrlPr>
                            </m:dPr>
                            <m:e>
                              <m:sSub>
                                <m:sSubPr>
                                  <m:ctrlPr>
                                    <a:rPr lang="en-CA" sz="2400" i="1">
                                      <a:solidFill>
                                        <a:srgbClr val="000000"/>
                                      </a:solidFill>
                                      <a:latin typeface="Cambria Math" panose="02040503050406030204" pitchFamily="18" charset="0"/>
                                      <a:cs typeface="Times New Roman" panose="02020603050405020304" pitchFamily="18" charset="0"/>
                                    </a:rPr>
                                  </m:ctrlPr>
                                </m:sSubPr>
                                <m:e>
                                  <m:r>
                                    <a:rPr lang="en-CA" sz="2400" i="1">
                                      <a:solidFill>
                                        <a:srgbClr val="000000"/>
                                      </a:solidFill>
                                      <a:latin typeface="Cambria Math" panose="02040503050406030204" pitchFamily="18" charset="0"/>
                                      <a:cs typeface="Times New Roman" panose="02020603050405020304" pitchFamily="18" charset="0"/>
                                    </a:rPr>
                                    <m:t>𝐽</m:t>
                                  </m:r>
                                </m:e>
                                <m:sub>
                                  <m:r>
                                    <a:rPr lang="en-CA" sz="2400" i="1">
                                      <a:solidFill>
                                        <a:srgbClr val="000000"/>
                                      </a:solidFill>
                                      <a:latin typeface="Cambria Math" panose="02040503050406030204" pitchFamily="18" charset="0"/>
                                      <a:cs typeface="Times New Roman" panose="02020603050405020304" pitchFamily="18" charset="0"/>
                                    </a:rPr>
                                    <m:t>h</m:t>
                                  </m:r>
                                  <m:r>
                                    <a:rPr lang="en-CA" sz="2400" b="0" i="1" smtClean="0">
                                      <a:solidFill>
                                        <a:srgbClr val="000000"/>
                                      </a:solidFill>
                                      <a:latin typeface="Cambria Math" panose="02040503050406030204" pitchFamily="18" charset="0"/>
                                      <a:cs typeface="Times New Roman" panose="02020603050405020304" pitchFamily="18" charset="0"/>
                                    </a:rPr>
                                    <m:t>−</m:t>
                                  </m:r>
                                  <m:r>
                                    <a:rPr lang="en-CA" sz="2400" b="0" i="1" smtClean="0">
                                      <a:solidFill>
                                        <a:srgbClr val="000000"/>
                                      </a:solidFill>
                                      <a:latin typeface="Cambria Math" panose="02040503050406030204" pitchFamily="18" charset="0"/>
                                      <a:cs typeface="Times New Roman" panose="02020603050405020304" pitchFamily="18" charset="0"/>
                                    </a:rPr>
                                    <m:t>𝑗</m:t>
                                  </m:r>
                                </m:sub>
                              </m:sSub>
                              <m:r>
                                <a:rPr lang="en-CA" sz="2400" i="1">
                                  <a:solidFill>
                                    <a:srgbClr val="000000"/>
                                  </a:solidFill>
                                  <a:latin typeface="Cambria Math" panose="02040503050406030204" pitchFamily="18" charset="0"/>
                                  <a:cs typeface="Times New Roman" panose="02020603050405020304" pitchFamily="18" charset="0"/>
                                </a:rPr>
                                <m:t>,</m:t>
                              </m:r>
                              <m:sSub>
                                <m:sSubPr>
                                  <m:ctrlPr>
                                    <a:rPr lang="en-CA" sz="2400" i="1">
                                      <a:solidFill>
                                        <a:srgbClr val="000000"/>
                                      </a:solidFill>
                                      <a:latin typeface="Cambria Math" panose="02040503050406030204" pitchFamily="18" charset="0"/>
                                      <a:cs typeface="Times New Roman" panose="02020603050405020304" pitchFamily="18" charset="0"/>
                                    </a:rPr>
                                  </m:ctrlPr>
                                </m:sSubPr>
                                <m:e>
                                  <m:r>
                                    <a:rPr lang="en-CA" sz="2400" i="1">
                                      <a:solidFill>
                                        <a:srgbClr val="000000"/>
                                      </a:solidFill>
                                      <a:latin typeface="Cambria Math" panose="02040503050406030204" pitchFamily="18" charset="0"/>
                                      <a:cs typeface="Times New Roman" panose="02020603050405020304" pitchFamily="18" charset="0"/>
                                    </a:rPr>
                                    <m:t>𝐽</m:t>
                                  </m:r>
                                </m:e>
                                <m:sub>
                                  <m:r>
                                    <a:rPr lang="en-CA" sz="2400" i="1">
                                      <a:solidFill>
                                        <a:srgbClr val="000000"/>
                                      </a:solidFill>
                                      <a:latin typeface="Cambria Math" panose="02040503050406030204" pitchFamily="18" charset="0"/>
                                      <a:cs typeface="Times New Roman" panose="02020603050405020304" pitchFamily="18" charset="0"/>
                                    </a:rPr>
                                    <m:t>−</m:t>
                                  </m:r>
                                  <m:r>
                                    <a:rPr lang="en-CA" sz="2400" i="1">
                                      <a:solidFill>
                                        <a:srgbClr val="000000"/>
                                      </a:solidFill>
                                      <a:latin typeface="Cambria Math" panose="02040503050406030204" pitchFamily="18" charset="0"/>
                                      <a:cs typeface="Times New Roman" panose="02020603050405020304" pitchFamily="18" charset="0"/>
                                    </a:rPr>
                                    <m:t>h</m:t>
                                  </m:r>
                                </m:sub>
                              </m:sSub>
                            </m:e>
                          </m:d>
                          <m:r>
                            <a:rPr lang="en-CA" sz="2400" b="0" i="1" smtClean="0">
                              <a:solidFill>
                                <a:srgbClr val="000000"/>
                              </a:solidFill>
                              <a:latin typeface="Cambria Math" panose="02040503050406030204" pitchFamily="18" charset="0"/>
                              <a:cs typeface="Times New Roman" panose="02020603050405020304" pitchFamily="18" charset="0"/>
                            </a:rPr>
                            <m:t>×</m:t>
                          </m:r>
                          <m:sSub>
                            <m:sSubPr>
                              <m:ctrlPr>
                                <a:rPr lang="en-CA" sz="2400" i="1">
                                  <a:solidFill>
                                    <a:srgbClr val="000000"/>
                                  </a:solidFill>
                                  <a:latin typeface="Cambria Math" panose="02040503050406030204" pitchFamily="18" charset="0"/>
                                  <a:cs typeface="Times New Roman" panose="02020603050405020304" pitchFamily="18" charset="0"/>
                                </a:rPr>
                              </m:ctrlPr>
                            </m:sSubPr>
                            <m:e>
                              <m:r>
                                <a:rPr lang="en-CA" sz="2400" i="1">
                                  <a:solidFill>
                                    <a:srgbClr val="000000"/>
                                  </a:solidFill>
                                  <a:latin typeface="Cambria Math" panose="02040503050406030204" pitchFamily="18" charset="0"/>
                                  <a:cs typeface="Times New Roman" panose="02020603050405020304" pitchFamily="18" charset="0"/>
                                </a:rPr>
                                <m:t>𝑌</m:t>
                              </m:r>
                            </m:e>
                            <m:sub>
                              <m:r>
                                <a:rPr lang="en-CA" sz="2400" i="1">
                                  <a:solidFill>
                                    <a:srgbClr val="000000"/>
                                  </a:solidFill>
                                  <a:latin typeface="Cambria Math" panose="02040503050406030204" pitchFamily="18" charset="0"/>
                                  <a:cs typeface="Times New Roman" panose="02020603050405020304" pitchFamily="18" charset="0"/>
                                </a:rPr>
                                <m:t>h</m:t>
                              </m:r>
                            </m:sub>
                          </m:sSub>
                          <m:d>
                            <m:dPr>
                              <m:ctrlPr>
                                <a:rPr lang="en-CA" sz="2400" b="0" i="1" smtClean="0">
                                  <a:solidFill>
                                    <a:srgbClr val="000000"/>
                                  </a:solidFill>
                                  <a:latin typeface="Cambria Math" panose="02040503050406030204" pitchFamily="18" charset="0"/>
                                  <a:cs typeface="Times New Roman" panose="02020603050405020304" pitchFamily="18" charset="0"/>
                                </a:rPr>
                              </m:ctrlPr>
                            </m:dPr>
                            <m:e>
                              <m:sSub>
                                <m:sSubPr>
                                  <m:ctrlPr>
                                    <a:rPr lang="en-CA" sz="2400" b="0" i="1" smtClean="0">
                                      <a:solidFill>
                                        <a:srgbClr val="000000"/>
                                      </a:solidFill>
                                      <a:latin typeface="Cambria Math" panose="02040503050406030204" pitchFamily="18" charset="0"/>
                                      <a:cs typeface="Times New Roman" panose="02020603050405020304" pitchFamily="18" charset="0"/>
                                    </a:rPr>
                                  </m:ctrlPr>
                                </m:sSubPr>
                                <m:e>
                                  <m:r>
                                    <a:rPr lang="en-CA" sz="2400" b="0" i="1" smtClean="0">
                                      <a:solidFill>
                                        <a:srgbClr val="000000"/>
                                      </a:solidFill>
                                      <a:latin typeface="Cambria Math" panose="02040503050406030204" pitchFamily="18" charset="0"/>
                                      <a:cs typeface="Times New Roman" panose="02020603050405020304" pitchFamily="18" charset="0"/>
                                    </a:rPr>
                                    <m:t>𝐽</m:t>
                                  </m:r>
                                </m:e>
                                <m:sub>
                                  <m:r>
                                    <a:rPr lang="en-CA" sz="2400" b="0" i="1" smtClean="0">
                                      <a:solidFill>
                                        <a:srgbClr val="000000"/>
                                      </a:solidFill>
                                      <a:latin typeface="Cambria Math" panose="02040503050406030204" pitchFamily="18" charset="0"/>
                                      <a:cs typeface="Times New Roman" panose="02020603050405020304" pitchFamily="18" charset="0"/>
                                    </a:rPr>
                                    <m:t>h</m:t>
                                  </m:r>
                                  <m:r>
                                    <a:rPr lang="en-CA" sz="2400" b="0" i="1" smtClean="0">
                                      <a:solidFill>
                                        <a:srgbClr val="000000"/>
                                      </a:solidFill>
                                      <a:latin typeface="Cambria Math" panose="02040503050406030204" pitchFamily="18" charset="0"/>
                                      <a:cs typeface="Times New Roman" panose="02020603050405020304" pitchFamily="18" charset="0"/>
                                    </a:rPr>
                                    <m:t>−</m:t>
                                  </m:r>
                                  <m:r>
                                    <a:rPr lang="en-CA" sz="2400" b="0" i="1" smtClean="0">
                                      <a:solidFill>
                                        <a:srgbClr val="000000"/>
                                      </a:solidFill>
                                      <a:latin typeface="Cambria Math" panose="02040503050406030204" pitchFamily="18" charset="0"/>
                                      <a:cs typeface="Times New Roman" panose="02020603050405020304" pitchFamily="18" charset="0"/>
                                    </a:rPr>
                                    <m:t>𝑗</m:t>
                                  </m:r>
                                </m:sub>
                              </m:sSub>
                              <m:r>
                                <a:rPr lang="en-CA" sz="2400" b="0" i="1" smtClean="0">
                                  <a:solidFill>
                                    <a:srgbClr val="000000"/>
                                  </a:solidFill>
                                  <a:latin typeface="Cambria Math" panose="02040503050406030204" pitchFamily="18" charset="0"/>
                                  <a:cs typeface="Times New Roman" panose="02020603050405020304" pitchFamily="18" charset="0"/>
                                </a:rPr>
                                <m:t>,</m:t>
                              </m:r>
                              <m:r>
                                <a:rPr lang="en-CA" sz="2400" b="0" i="1" smtClean="0">
                                  <a:solidFill>
                                    <a:srgbClr val="000000"/>
                                  </a:solidFill>
                                  <a:latin typeface="Cambria Math" panose="02040503050406030204" pitchFamily="18" charset="0"/>
                                  <a:cs typeface="Times New Roman" panose="02020603050405020304" pitchFamily="18" charset="0"/>
                                </a:rPr>
                                <m:t>𝜉</m:t>
                              </m:r>
                              <m:r>
                                <a:rPr lang="en-CA" sz="2400" b="0" i="1" smtClean="0">
                                  <a:solidFill>
                                    <a:srgbClr val="000000"/>
                                  </a:solidFill>
                                  <a:latin typeface="Cambria Math" panose="02040503050406030204" pitchFamily="18" charset="0"/>
                                  <a:cs typeface="Times New Roman" panose="02020603050405020304" pitchFamily="18" charset="0"/>
                                </a:rPr>
                                <m:t>,</m:t>
                              </m:r>
                              <m:r>
                                <a:rPr lang="en-CA" sz="2400" b="0" i="1" smtClean="0">
                                  <a:solidFill>
                                    <a:srgbClr val="000000"/>
                                  </a:solidFill>
                                  <a:latin typeface="Cambria Math" panose="02040503050406030204" pitchFamily="18" charset="0"/>
                                  <a:cs typeface="Times New Roman" panose="02020603050405020304" pitchFamily="18" charset="0"/>
                                </a:rPr>
                                <m:t>𝑃𝑟𝑒</m:t>
                              </m:r>
                              <m:sSubSup>
                                <m:sSubSupPr>
                                  <m:ctrlPr>
                                    <a:rPr lang="en-CA" sz="2400" b="0" i="1" smtClean="0">
                                      <a:solidFill>
                                        <a:srgbClr val="000000"/>
                                      </a:solidFill>
                                      <a:latin typeface="Cambria Math" panose="02040503050406030204" pitchFamily="18" charset="0"/>
                                      <a:cs typeface="Times New Roman" panose="02020603050405020304" pitchFamily="18" charset="0"/>
                                    </a:rPr>
                                  </m:ctrlPr>
                                </m:sSubSupPr>
                                <m:e>
                                  <m:r>
                                    <a:rPr lang="en-CA" sz="2400" b="0" i="1" smtClean="0">
                                      <a:solidFill>
                                        <a:srgbClr val="000000"/>
                                      </a:solidFill>
                                      <a:latin typeface="Cambria Math" panose="02040503050406030204" pitchFamily="18" charset="0"/>
                                      <a:cs typeface="Times New Roman" panose="02020603050405020304" pitchFamily="18" charset="0"/>
                                    </a:rPr>
                                    <m:t>𝑚</m:t>
                                  </m:r>
                                </m:e>
                                <m:sub>
                                  <m:r>
                                    <a:rPr lang="en-CA" sz="2400" b="0" i="1" smtClean="0">
                                      <a:solidFill>
                                        <a:srgbClr val="000000"/>
                                      </a:solidFill>
                                      <a:latin typeface="Cambria Math" panose="02040503050406030204" pitchFamily="18" charset="0"/>
                                      <a:cs typeface="Times New Roman" panose="02020603050405020304" pitchFamily="18" charset="0"/>
                                    </a:rPr>
                                    <m:t>h</m:t>
                                  </m:r>
                                </m:sub>
                                <m:sup>
                                  <m:r>
                                    <a:rPr lang="en-CA" sz="2400" b="0" i="1" smtClean="0">
                                      <a:solidFill>
                                        <a:srgbClr val="000000"/>
                                      </a:solidFill>
                                      <a:latin typeface="Cambria Math" panose="02040503050406030204" pitchFamily="18" charset="0"/>
                                      <a:cs typeface="Times New Roman" panose="02020603050405020304" pitchFamily="18" charset="0"/>
                                    </a:rPr>
                                    <m:t>∗</m:t>
                                  </m:r>
                                </m:sup>
                              </m:sSubSup>
                            </m:e>
                          </m:d>
                        </m:e>
                      </m:d>
                      <m:r>
                        <a:rPr lang="en-CA" sz="2400" b="0" i="0" smtClean="0">
                          <a:solidFill>
                            <a:srgbClr val="000000"/>
                          </a:solidFill>
                          <a:latin typeface="Cambria Math" panose="02040503050406030204" pitchFamily="18" charset="0"/>
                          <a:cs typeface="Times New Roman" panose="02020603050405020304" pitchFamily="18" charset="0"/>
                        </a:rPr>
                        <m:t>−</m:t>
                      </m:r>
                      <m:nary>
                        <m:naryPr>
                          <m:chr m:val="∑"/>
                          <m:supHide m:val="on"/>
                          <m:ctrlPr>
                            <a:rPr lang="en-CA" sz="2400" b="0" i="1" smtClean="0">
                              <a:solidFill>
                                <a:srgbClr val="000000"/>
                              </a:solidFill>
                              <a:latin typeface="Cambria Math" panose="02040503050406030204" pitchFamily="18" charset="0"/>
                              <a:cs typeface="Times New Roman" panose="02020603050405020304" pitchFamily="18" charset="0"/>
                            </a:rPr>
                          </m:ctrlPr>
                        </m:naryPr>
                        <m:sub>
                          <m:r>
                            <a:rPr lang="en-CA" sz="2400" b="0" i="1" smtClean="0">
                              <a:solidFill>
                                <a:srgbClr val="000000"/>
                              </a:solidFill>
                              <a:latin typeface="Cambria Math" panose="02040503050406030204" pitchFamily="18" charset="0"/>
                              <a:cs typeface="Times New Roman" panose="02020603050405020304" pitchFamily="18" charset="0"/>
                            </a:rPr>
                            <m:t>𝑘</m:t>
                          </m:r>
                        </m:sub>
                        <m:sup/>
                        <m:e>
                          <m:r>
                            <a:rPr lang="en-CA" sz="2400" b="0" i="1" smtClean="0">
                              <a:solidFill>
                                <a:srgbClr val="000000"/>
                              </a:solidFill>
                              <a:latin typeface="Cambria Math" panose="02040503050406030204" pitchFamily="18" charset="0"/>
                              <a:cs typeface="Times New Roman" panose="02020603050405020304" pitchFamily="18" charset="0"/>
                            </a:rPr>
                            <m:t>𝑝</m:t>
                          </m:r>
                          <m:sSub>
                            <m:sSubPr>
                              <m:ctrlPr>
                                <a:rPr lang="en-CA" sz="2400" b="0" i="1" smtClean="0">
                                  <a:solidFill>
                                    <a:srgbClr val="000000"/>
                                  </a:solidFill>
                                  <a:latin typeface="Cambria Math" panose="02040503050406030204" pitchFamily="18" charset="0"/>
                                  <a:cs typeface="Times New Roman" panose="02020603050405020304" pitchFamily="18" charset="0"/>
                                </a:rPr>
                              </m:ctrlPr>
                            </m:sSubPr>
                            <m:e>
                              <m:r>
                                <a:rPr lang="en-CA" sz="2400" b="0" i="1" smtClean="0">
                                  <a:solidFill>
                                    <a:srgbClr val="000000"/>
                                  </a:solidFill>
                                  <a:latin typeface="Cambria Math" panose="02040503050406030204" pitchFamily="18" charset="0"/>
                                  <a:cs typeface="Times New Roman" panose="02020603050405020304" pitchFamily="18" charset="0"/>
                                </a:rPr>
                                <m:t>𝑘</m:t>
                              </m:r>
                            </m:e>
                            <m:sub>
                              <m:r>
                                <a:rPr lang="en-CA" sz="2400" b="0" i="1" smtClean="0">
                                  <a:solidFill>
                                    <a:srgbClr val="000000"/>
                                  </a:solidFill>
                                  <a:latin typeface="Cambria Math" panose="02040503050406030204" pitchFamily="18" charset="0"/>
                                  <a:cs typeface="Times New Roman" panose="02020603050405020304" pitchFamily="18" charset="0"/>
                                </a:rPr>
                                <m:t>𝑗</m:t>
                              </m:r>
                            </m:sub>
                          </m:sSub>
                          <m:sSubSup>
                            <m:sSubSupPr>
                              <m:ctrlPr>
                                <a:rPr lang="en-CA" sz="2400" b="0" i="1" smtClean="0">
                                  <a:solidFill>
                                    <a:srgbClr val="000000"/>
                                  </a:solidFill>
                                  <a:latin typeface="Cambria Math" panose="02040503050406030204" pitchFamily="18" charset="0"/>
                                  <a:cs typeface="Times New Roman" panose="02020603050405020304" pitchFamily="18" charset="0"/>
                                </a:rPr>
                              </m:ctrlPr>
                            </m:sSubSupPr>
                            <m:e>
                              <m:r>
                                <a:rPr lang="en-CA" sz="2400" b="0" i="1" smtClean="0">
                                  <a:solidFill>
                                    <a:srgbClr val="000000"/>
                                  </a:solidFill>
                                  <a:latin typeface="Cambria Math" panose="02040503050406030204" pitchFamily="18" charset="0"/>
                                  <a:cs typeface="Times New Roman" panose="02020603050405020304" pitchFamily="18" charset="0"/>
                                </a:rPr>
                                <m:t>𝑞</m:t>
                              </m:r>
                            </m:e>
                            <m:sub>
                              <m:r>
                                <a:rPr lang="en-CA" sz="2400" b="0" i="1" smtClean="0">
                                  <a:solidFill>
                                    <a:srgbClr val="000000"/>
                                  </a:solidFill>
                                  <a:latin typeface="Cambria Math" panose="02040503050406030204" pitchFamily="18" charset="0"/>
                                  <a:cs typeface="Times New Roman" panose="02020603050405020304" pitchFamily="18" charset="0"/>
                                </a:rPr>
                                <m:t>𝑘h</m:t>
                              </m:r>
                            </m:sub>
                            <m:sup>
                              <m:sSub>
                                <m:sSubPr>
                                  <m:ctrlPr>
                                    <a:rPr lang="en-CA" sz="2400" b="0" i="1" smtClean="0">
                                      <a:solidFill>
                                        <a:srgbClr val="000000"/>
                                      </a:solidFill>
                                      <a:latin typeface="Cambria Math" panose="02040503050406030204" pitchFamily="18" charset="0"/>
                                      <a:cs typeface="Times New Roman" panose="02020603050405020304" pitchFamily="18" charset="0"/>
                                    </a:rPr>
                                  </m:ctrlPr>
                                </m:sSubPr>
                                <m:e>
                                  <m:r>
                                    <a:rPr lang="en-CA" sz="2400" b="0" i="1" smtClean="0">
                                      <a:solidFill>
                                        <a:srgbClr val="000000"/>
                                      </a:solidFill>
                                      <a:latin typeface="Cambria Math" panose="02040503050406030204" pitchFamily="18" charset="0"/>
                                      <a:cs typeface="Times New Roman" panose="02020603050405020304" pitchFamily="18" charset="0"/>
                                    </a:rPr>
                                    <m:t>𝐽</m:t>
                                  </m:r>
                                </m:e>
                                <m:sub>
                                  <m:r>
                                    <a:rPr lang="en-CA" sz="2400" b="0" i="1" smtClean="0">
                                      <a:solidFill>
                                        <a:srgbClr val="000000"/>
                                      </a:solidFill>
                                      <a:latin typeface="Cambria Math" panose="02040503050406030204" pitchFamily="18" charset="0"/>
                                      <a:cs typeface="Times New Roman" panose="02020603050405020304" pitchFamily="18" charset="0"/>
                                    </a:rPr>
                                    <m:t>h</m:t>
                                  </m:r>
                                  <m:r>
                                    <a:rPr lang="en-CA" sz="2400" b="0" i="1" smtClean="0">
                                      <a:solidFill>
                                        <a:srgbClr val="000000"/>
                                      </a:solidFill>
                                      <a:latin typeface="Cambria Math" panose="02040503050406030204" pitchFamily="18" charset="0"/>
                                      <a:cs typeface="Times New Roman" panose="02020603050405020304" pitchFamily="18" charset="0"/>
                                    </a:rPr>
                                    <m:t>−</m:t>
                                  </m:r>
                                  <m:r>
                                    <a:rPr lang="en-CA" sz="2400" b="0" i="1" smtClean="0">
                                      <a:solidFill>
                                        <a:srgbClr val="000000"/>
                                      </a:solidFill>
                                      <a:latin typeface="Cambria Math" panose="02040503050406030204" pitchFamily="18" charset="0"/>
                                      <a:cs typeface="Times New Roman" panose="02020603050405020304" pitchFamily="18" charset="0"/>
                                    </a:rPr>
                                    <m:t>𝑗</m:t>
                                  </m:r>
                                </m:sub>
                              </m:sSub>
                            </m:sup>
                          </m:sSubSup>
                        </m:e>
                      </m:nary>
                    </m:oMath>
                  </m:oMathPara>
                </a14:m>
                <a:endParaRPr lang="en-US" sz="2400" b="0" i="0" u="none" strike="noStrike" baseline="0" dirty="0">
                  <a:solidFill>
                    <a:srgbClr val="000000"/>
                  </a:solidFill>
                  <a:cs typeface="Times New Roman" panose="02020603050405020304" pitchFamily="18" charset="0"/>
                </a:endParaRPr>
              </a:p>
              <a:p>
                <a:r>
                  <a:rPr lang="en-US" sz="2400" dirty="0">
                    <a:solidFill>
                      <a:srgbClr val="000000"/>
                    </a:solidFill>
                    <a:cs typeface="Times New Roman" panose="02020603050405020304" pitchFamily="18" charset="0"/>
                  </a:rPr>
                  <a:t>Bargaining takes place </a:t>
                </a:r>
                <a:r>
                  <a:rPr lang="en-US" sz="2400" b="1" dirty="0">
                    <a:solidFill>
                      <a:srgbClr val="000000"/>
                    </a:solidFill>
                    <a:cs typeface="Times New Roman" panose="02020603050405020304" pitchFamily="18" charset="0"/>
                  </a:rPr>
                  <a:t>only if difference </a:t>
                </a:r>
                <a14:m>
                  <m:oMath xmlns:m="http://schemas.openxmlformats.org/officeDocument/2006/math">
                    <m:sSub>
                      <m:sSubPr>
                        <m:ctrlPr>
                          <a:rPr lang="en-CA" sz="2400" i="1" smtClean="0">
                            <a:solidFill>
                              <a:srgbClr val="000000"/>
                            </a:solidFill>
                            <a:latin typeface="Cambria Math" panose="02040503050406030204" pitchFamily="18" charset="0"/>
                            <a:cs typeface="Times New Roman" panose="02020603050405020304" pitchFamily="18" charset="0"/>
                          </a:rPr>
                        </m:ctrlPr>
                      </m:sSubPr>
                      <m:e>
                        <m:r>
                          <a:rPr lang="en-CA" sz="2400" b="0" i="1" smtClean="0">
                            <a:solidFill>
                              <a:srgbClr val="000000"/>
                            </a:solidFill>
                            <a:latin typeface="Cambria Math" panose="02040503050406030204" pitchFamily="18" charset="0"/>
                            <a:cs typeface="Times New Roman" panose="02020603050405020304" pitchFamily="18" charset="0"/>
                          </a:rPr>
                          <m:t>𝐹</m:t>
                        </m:r>
                      </m:e>
                      <m:sub>
                        <m:r>
                          <a:rPr lang="en-CA" sz="2400" b="0" i="1" smtClean="0">
                            <a:solidFill>
                              <a:srgbClr val="000000"/>
                            </a:solidFill>
                            <a:latin typeface="Cambria Math" panose="02040503050406030204" pitchFamily="18" charset="0"/>
                            <a:cs typeface="Times New Roman" panose="02020603050405020304" pitchFamily="18" charset="0"/>
                          </a:rPr>
                          <m:t>h</m:t>
                        </m:r>
                      </m:sub>
                    </m:sSub>
                    <m:d>
                      <m:dPr>
                        <m:ctrlPr>
                          <a:rPr lang="en-CA" sz="2400" i="1" smtClean="0">
                            <a:solidFill>
                              <a:srgbClr val="000000"/>
                            </a:solidFill>
                            <a:latin typeface="Cambria Math" panose="02040503050406030204" pitchFamily="18" charset="0"/>
                            <a:cs typeface="Times New Roman" panose="02020603050405020304" pitchFamily="18" charset="0"/>
                          </a:rPr>
                        </m:ctrlPr>
                      </m:dPr>
                      <m:e>
                        <m:sSub>
                          <m:sSubPr>
                            <m:ctrlPr>
                              <a:rPr lang="en-CA" sz="2400" i="1" smtClean="0">
                                <a:solidFill>
                                  <a:srgbClr val="000000"/>
                                </a:solidFill>
                                <a:latin typeface="Cambria Math" panose="02040503050406030204" pitchFamily="18" charset="0"/>
                                <a:cs typeface="Times New Roman" panose="02020603050405020304" pitchFamily="18" charset="0"/>
                              </a:rPr>
                            </m:ctrlPr>
                          </m:sSubPr>
                          <m:e>
                            <m:r>
                              <a:rPr lang="en-CA" sz="2400" b="0" i="1" smtClean="0">
                                <a:solidFill>
                                  <a:srgbClr val="000000"/>
                                </a:solidFill>
                                <a:latin typeface="Cambria Math" panose="02040503050406030204" pitchFamily="18" charset="0"/>
                                <a:cs typeface="Times New Roman" panose="02020603050405020304" pitchFamily="18" charset="0"/>
                              </a:rPr>
                              <m:t>𝐽</m:t>
                            </m:r>
                          </m:e>
                          <m:sub>
                            <m:r>
                              <a:rPr lang="en-CA" sz="2400" b="0" i="1" smtClean="0">
                                <a:solidFill>
                                  <a:srgbClr val="000000"/>
                                </a:solidFill>
                                <a:latin typeface="Cambria Math" panose="02040503050406030204" pitchFamily="18" charset="0"/>
                                <a:cs typeface="Times New Roman" panose="02020603050405020304" pitchFamily="18" charset="0"/>
                              </a:rPr>
                              <m:t>h</m:t>
                            </m:r>
                          </m:sub>
                        </m:sSub>
                      </m:e>
                    </m:d>
                    <m:r>
                      <a:rPr lang="en-CA" sz="2400" b="0" i="1" smtClean="0">
                        <a:solidFill>
                          <a:srgbClr val="000000"/>
                        </a:solidFill>
                        <a:latin typeface="Cambria Math" panose="02040503050406030204" pitchFamily="18" charset="0"/>
                        <a:cs typeface="Times New Roman" panose="02020603050405020304" pitchFamily="18" charset="0"/>
                      </a:rPr>
                      <m:t>−</m:t>
                    </m:r>
                    <m:sSub>
                      <m:sSubPr>
                        <m:ctrlPr>
                          <a:rPr lang="en-CA" sz="2400" i="1" smtClean="0">
                            <a:solidFill>
                              <a:srgbClr val="000000"/>
                            </a:solidFill>
                            <a:latin typeface="Cambria Math" panose="02040503050406030204" pitchFamily="18" charset="0"/>
                            <a:cs typeface="Times New Roman" panose="02020603050405020304" pitchFamily="18" charset="0"/>
                          </a:rPr>
                        </m:ctrlPr>
                      </m:sSubPr>
                      <m:e>
                        <m:r>
                          <a:rPr lang="en-CA" sz="2400" b="0" i="1" smtClean="0">
                            <a:solidFill>
                              <a:srgbClr val="000000"/>
                            </a:solidFill>
                            <a:latin typeface="Cambria Math" panose="02040503050406030204" pitchFamily="18" charset="0"/>
                            <a:cs typeface="Times New Roman" panose="02020603050405020304" pitchFamily="18" charset="0"/>
                          </a:rPr>
                          <m:t>𝐹</m:t>
                        </m:r>
                      </m:e>
                      <m:sub>
                        <m:r>
                          <a:rPr lang="en-CA" sz="2400" b="0" i="1" smtClean="0">
                            <a:solidFill>
                              <a:srgbClr val="000000"/>
                            </a:solidFill>
                            <a:latin typeface="Cambria Math" panose="02040503050406030204" pitchFamily="18" charset="0"/>
                            <a:cs typeface="Times New Roman" panose="02020603050405020304" pitchFamily="18" charset="0"/>
                          </a:rPr>
                          <m:t>h</m:t>
                        </m:r>
                      </m:sub>
                    </m:sSub>
                    <m:r>
                      <a:rPr lang="en-CA" sz="2400" b="0" i="1" smtClean="0">
                        <a:solidFill>
                          <a:srgbClr val="000000"/>
                        </a:solidFill>
                        <a:latin typeface="Cambria Math" panose="02040503050406030204" pitchFamily="18" charset="0"/>
                        <a:cs typeface="Times New Roman" panose="02020603050405020304" pitchFamily="18" charset="0"/>
                      </a:rPr>
                      <m:t>(</m:t>
                    </m:r>
                    <m:sSub>
                      <m:sSubPr>
                        <m:ctrlPr>
                          <a:rPr lang="en-CA" sz="2400" i="1" smtClean="0">
                            <a:solidFill>
                              <a:srgbClr val="000000"/>
                            </a:solidFill>
                            <a:latin typeface="Cambria Math" panose="02040503050406030204" pitchFamily="18" charset="0"/>
                            <a:cs typeface="Times New Roman" panose="02020603050405020304" pitchFamily="18" charset="0"/>
                          </a:rPr>
                        </m:ctrlPr>
                      </m:sSubPr>
                      <m:e>
                        <m:r>
                          <a:rPr lang="en-CA" sz="2400" b="0" i="1" smtClean="0">
                            <a:solidFill>
                              <a:srgbClr val="000000"/>
                            </a:solidFill>
                            <a:latin typeface="Cambria Math" panose="02040503050406030204" pitchFamily="18" charset="0"/>
                            <a:cs typeface="Times New Roman" panose="02020603050405020304" pitchFamily="18" charset="0"/>
                          </a:rPr>
                          <m:t>𝐽</m:t>
                        </m:r>
                      </m:e>
                      <m:sub>
                        <m:r>
                          <a:rPr lang="en-CA" sz="2400" b="0" i="1" smtClean="0">
                            <a:solidFill>
                              <a:srgbClr val="000000"/>
                            </a:solidFill>
                            <a:latin typeface="Cambria Math" panose="02040503050406030204" pitchFamily="18" charset="0"/>
                            <a:cs typeface="Times New Roman" panose="02020603050405020304" pitchFamily="18" charset="0"/>
                          </a:rPr>
                          <m:t>h</m:t>
                        </m:r>
                        <m:r>
                          <a:rPr lang="en-CA" sz="2400" b="0" i="1" smtClean="0">
                            <a:solidFill>
                              <a:srgbClr val="000000"/>
                            </a:solidFill>
                            <a:latin typeface="Cambria Math" panose="02040503050406030204" pitchFamily="18" charset="0"/>
                            <a:cs typeface="Times New Roman" panose="02020603050405020304" pitchFamily="18" charset="0"/>
                          </a:rPr>
                          <m:t>−</m:t>
                        </m:r>
                        <m:r>
                          <a:rPr lang="en-CA" sz="2400" b="0" i="1" smtClean="0">
                            <a:solidFill>
                              <a:srgbClr val="000000"/>
                            </a:solidFill>
                            <a:latin typeface="Cambria Math" panose="02040503050406030204" pitchFamily="18" charset="0"/>
                            <a:cs typeface="Times New Roman" panose="02020603050405020304" pitchFamily="18" charset="0"/>
                          </a:rPr>
                          <m:t>𝑗</m:t>
                        </m:r>
                      </m:sub>
                    </m:sSub>
                    <m:r>
                      <a:rPr lang="en-CA" sz="2400" b="0" i="1" smtClean="0">
                        <a:solidFill>
                          <a:srgbClr val="000000"/>
                        </a:solidFill>
                        <a:latin typeface="Cambria Math" panose="02040503050406030204" pitchFamily="18" charset="0"/>
                        <a:cs typeface="Times New Roman" panose="02020603050405020304" pitchFamily="18" charset="0"/>
                      </a:rPr>
                      <m:t>)</m:t>
                    </m:r>
                  </m:oMath>
                </a14:m>
                <a:r>
                  <a:rPr lang="en-US" sz="2400" i="0" u="none" strike="noStrike" baseline="0" dirty="0">
                    <a:solidFill>
                      <a:srgbClr val="000000"/>
                    </a:solidFill>
                    <a:cs typeface="Times New Roman" panose="02020603050405020304" pitchFamily="18" charset="0"/>
                  </a:rPr>
                  <a:t> </a:t>
                </a:r>
                <a:r>
                  <a:rPr lang="en-US" sz="2400" b="0" i="0" u="none" strike="noStrike" baseline="0" dirty="0">
                    <a:solidFill>
                      <a:srgbClr val="000000"/>
                    </a:solidFill>
                    <a:cs typeface="Times New Roman" panose="02020603050405020304" pitchFamily="18" charset="0"/>
                  </a:rPr>
                  <a:t>is big</a:t>
                </a:r>
                <a:r>
                  <a:rPr lang="en-US" sz="2400" b="0" i="0" u="none" strike="noStrike" dirty="0">
                    <a:solidFill>
                      <a:srgbClr val="000000"/>
                    </a:solidFill>
                    <a:cs typeface="Times New Roman" panose="02020603050405020304" pitchFamily="18" charset="0"/>
                  </a:rPr>
                  <a:t> enough relative to </a:t>
                </a:r>
                <a14:m>
                  <m:oMath xmlns:m="http://schemas.openxmlformats.org/officeDocument/2006/math">
                    <m:r>
                      <a:rPr lang="en-CA" sz="2400" b="0" i="1" u="none" strike="noStrike" smtClean="0">
                        <a:solidFill>
                          <a:srgbClr val="000000"/>
                        </a:solidFill>
                        <a:latin typeface="Cambria Math" panose="02040503050406030204" pitchFamily="18" charset="0"/>
                        <a:cs typeface="Times New Roman" panose="02020603050405020304" pitchFamily="18" charset="0"/>
                      </a:rPr>
                      <m:t>𝑐</m:t>
                    </m:r>
                    <m:sSub>
                      <m:sSubPr>
                        <m:ctrlPr>
                          <a:rPr lang="en-CA" sz="2400" b="0" i="1" u="none" strike="noStrike"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smtClean="0">
                            <a:solidFill>
                              <a:srgbClr val="000000"/>
                            </a:solidFill>
                            <a:latin typeface="Cambria Math" panose="02040503050406030204" pitchFamily="18" charset="0"/>
                            <a:cs typeface="Times New Roman" panose="02020603050405020304" pitchFamily="18" charset="0"/>
                          </a:rPr>
                          <m:t>𝑚</m:t>
                        </m:r>
                      </m:e>
                      <m:sub>
                        <m:r>
                          <a:rPr lang="en-CA" sz="2400" b="0" i="1" u="none" strike="noStrike" smtClean="0">
                            <a:solidFill>
                              <a:srgbClr val="000000"/>
                            </a:solidFill>
                            <a:latin typeface="Cambria Math" panose="02040503050406030204" pitchFamily="18" charset="0"/>
                            <a:cs typeface="Times New Roman" panose="02020603050405020304" pitchFamily="18" charset="0"/>
                          </a:rPr>
                          <m:t>h𝑗</m:t>
                        </m:r>
                      </m:sub>
                    </m:sSub>
                  </m:oMath>
                </a14:m>
                <a:endParaRPr lang="en-US" sz="2400" b="0" i="0" u="none" strike="noStrike" baseline="0" dirty="0">
                  <a:solidFill>
                    <a:srgbClr val="000000"/>
                  </a:solidFill>
                  <a:cs typeface="Times New Roman" panose="02020603050405020304" pitchFamily="18" charset="0"/>
                </a:endParaRPr>
              </a:p>
              <a:p>
                <a:r>
                  <a:rPr lang="en-US" sz="2400" dirty="0">
                    <a:solidFill>
                      <a:srgbClr val="000000"/>
                    </a:solidFill>
                    <a:cs typeface="Times New Roman" panose="02020603050405020304" pitchFamily="18" charset="0"/>
                  </a:rPr>
                  <a:t>Bargaining solves: </a:t>
                </a:r>
              </a:p>
              <a:p>
                <a:pPr marL="0" indent="0">
                  <a:buNone/>
                </a:pPr>
                <a14:m>
                  <m:oMathPara xmlns:m="http://schemas.openxmlformats.org/officeDocument/2006/math">
                    <m:oMathParaPr>
                      <m:jc m:val="centerGroup"/>
                    </m:oMathParaPr>
                    <m:oMath xmlns:m="http://schemas.openxmlformats.org/officeDocument/2006/math">
                      <m:func>
                        <m:func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funcPr>
                        <m:fName>
                          <m:limLow>
                            <m:limLow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limLowPr>
                            <m:e>
                              <m:r>
                                <m:rPr>
                                  <m:sty m:val="p"/>
                                </m:rPr>
                                <a:rPr lang="en-CA" sz="2400" b="0" i="0" u="none" strike="noStrike" baseline="0" smtClean="0">
                                  <a:solidFill>
                                    <a:srgbClr val="000000"/>
                                  </a:solidFill>
                                  <a:latin typeface="Cambria Math" panose="02040503050406030204" pitchFamily="18" charset="0"/>
                                  <a:cs typeface="Times New Roman" panose="02020603050405020304" pitchFamily="18" charset="0"/>
                                </a:rPr>
                                <m:t>max</m:t>
                              </m:r>
                            </m:e>
                            <m:lim>
                              <m:r>
                                <a:rPr lang="en-CA" sz="2400" b="0" i="1" u="none" strike="noStrike" baseline="0" smtClean="0">
                                  <a:solidFill>
                                    <a:srgbClr val="000000"/>
                                  </a:solidFill>
                                  <a:latin typeface="Cambria Math" panose="02040503050406030204" pitchFamily="18" charset="0"/>
                                  <a:cs typeface="Times New Roman" panose="02020603050405020304" pitchFamily="18" charset="0"/>
                                </a:rPr>
                                <m:t>𝑝</m:t>
                              </m:r>
                            </m:lim>
                          </m:limLow>
                        </m:fName>
                        <m:e>
                          <m:sSup>
                            <m:sSup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pPr>
                            <m:e>
                              <m:d>
                                <m:dPr>
                                  <m:begChr m:val="["/>
                                  <m:endChr m:val="]"/>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𝐻</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𝑎𝑔𝑟𝑒𝑒</m:t>
                                      </m:r>
                                    </m:sub>
                                  </m:sSub>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𝐻</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𝑑𝑖𝑠𝑎𝑔𝑟𝑒𝑒</m:t>
                                      </m:r>
                                    </m:sub>
                                  </m:sSub>
                                </m:e>
                              </m:d>
                            </m:e>
                            <m:sup>
                              <m:r>
                                <a:rPr lang="en-CA" sz="2400" b="0" i="1" u="none" strike="noStrike" baseline="0" smtClean="0">
                                  <a:solidFill>
                                    <a:srgbClr val="000000"/>
                                  </a:solidFill>
                                  <a:latin typeface="Cambria Math" panose="02040503050406030204" pitchFamily="18" charset="0"/>
                                  <a:cs typeface="Times New Roman" panose="02020603050405020304" pitchFamily="18" charset="0"/>
                                </a:rPr>
                                <m:t>𝛽</m:t>
                              </m:r>
                            </m:sup>
                          </m:sSup>
                          <m:sSup>
                            <m:sSup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pPr>
                            <m:e>
                              <m:d>
                                <m:dPr>
                                  <m:begChr m:val="["/>
                                  <m:endChr m:val="]"/>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𝑀</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𝑎𝑔𝑟𝑒𝑒</m:t>
                                      </m:r>
                                    </m:sub>
                                  </m:sSub>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𝑀</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𝑑𝑖𝑠𝑎𝑔𝑟𝑒𝑒</m:t>
                                      </m:r>
                                    </m:sub>
                                  </m:sSub>
                                </m:e>
                              </m:d>
                            </m:e>
                            <m:sup>
                              <m:d>
                                <m:dPr>
                                  <m:begChr m:val="{"/>
                                  <m:endChr m:val="}"/>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1−</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𝛽</m:t>
                                  </m:r>
                                </m:e>
                              </m:d>
                            </m:sup>
                          </m:sSup>
                        </m:e>
                      </m:func>
                    </m:oMath>
                  </m:oMathPara>
                </a14:m>
                <a:endParaRPr lang="en-US" sz="2400" b="0" i="0" u="none" strike="noStrike" baseline="0" dirty="0">
                  <a:solidFill>
                    <a:srgbClr val="00000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a:stretch>
              </a:blipFill>
            </p:spPr>
            <p:txBody>
              <a:bodyPr/>
              <a:lstStyle/>
              <a:p>
                <a:r>
                  <a:rPr lang="en-CA">
                    <a:noFill/>
                  </a:rPr>
                  <a:t> </a:t>
                </a:r>
              </a:p>
            </p:txBody>
          </p:sp>
        </mc:Fallback>
      </mc:AlternateContent>
    </p:spTree>
    <p:extLst>
      <p:ext uri="{BB962C8B-B14F-4D97-AF65-F5344CB8AC3E}">
        <p14:creationId xmlns:p14="http://schemas.microsoft.com/office/powerpoint/2010/main" val="1218495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What does a </a:t>
            </a:r>
            <a:r>
              <a:rPr lang="en-US" sz="3600" b="1" dirty="0">
                <a:cs typeface="Times New Roman" panose="02020603050405020304" pitchFamily="18" charset="0"/>
              </a:rPr>
              <a:t>insurer-hospital </a:t>
            </a:r>
            <a:r>
              <a:rPr lang="en-US" sz="3600" dirty="0">
                <a:cs typeface="Times New Roman" panose="02020603050405020304" pitchFamily="18" charset="0"/>
              </a:rPr>
              <a:t>contract look like?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pPr marL="0" indent="0">
                  <a:buNone/>
                </a:pPr>
                <a:r>
                  <a:rPr lang="en-CA" sz="2400" b="0" i="0" u="none" strike="noStrike" baseline="0" dirty="0">
                    <a:solidFill>
                      <a:srgbClr val="000000"/>
                    </a:solidFill>
                    <a:cs typeface="Times New Roman" panose="02020603050405020304" pitchFamily="18" charset="0"/>
                  </a:rPr>
                  <a:t>The first order condition for a solution is therefore: </a:t>
                </a:r>
              </a:p>
              <a:p>
                <a:pPr marL="0" indent="0">
                  <a:buNone/>
                </a:pPr>
                <a14:m>
                  <m:oMathPara xmlns:m="http://schemas.openxmlformats.org/officeDocument/2006/math">
                    <m:oMathParaPr>
                      <m:jc m:val="centerGroup"/>
                    </m:oMathParaPr>
                    <m:oMath xmlns:m="http://schemas.openxmlformats.org/officeDocument/2006/math">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𝑝</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𝑗h</m:t>
                          </m:r>
                        </m:sub>
                      </m:sSub>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1−</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𝛽</m:t>
                          </m:r>
                        </m:e>
                      </m:d>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𝑐</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m:t>
                              </m:r>
                            </m:sub>
                          </m:sSub>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f>
                            <m:f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fPr>
                            <m:num>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𝑟</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m:t>
                                  </m:r>
                                </m:sub>
                              </m:sSub>
                            </m:num>
                            <m:den>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𝑞</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𝑗h</m:t>
                                  </m:r>
                                </m:sub>
                              </m:sSub>
                            </m:den>
                          </m:f>
                        </m:e>
                      </m:d>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𝛽</m:t>
                      </m:r>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𝐹</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𝐽</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e>
                          </m:d>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𝐹</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𝐽</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m:t>
                                  </m:r>
                                </m:sub>
                              </m:sSub>
                            </m:e>
                          </m:d>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𝑐</m:t>
                          </m:r>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𝑚</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𝑗h</m:t>
                              </m:r>
                            </m:sub>
                          </m:sSub>
                        </m:e>
                      </m:d>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𝛽</m:t>
                      </m:r>
                      <m:nary>
                        <m:naryPr>
                          <m:chr m:val="∑"/>
                          <m:supHide m:val="on"/>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naryPr>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ℓ≠</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m:t>
                          </m:r>
                        </m:sub>
                        <m:sup/>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𝑝</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ℓ</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𝑑</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ℓ</m:t>
                              </m:r>
                              <m:r>
                                <m:rPr>
                                  <m:sty m:val="p"/>
                                </m:rP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 </m:t>
                              </m:r>
                            </m:sub>
                          </m:sSub>
                        </m:e>
                      </m:nary>
                    </m:oMath>
                  </m:oMathPara>
                </a14:m>
                <a:endParaRPr lang="en-CA" sz="2400" b="0" i="0" u="none" strike="noStrike" baseline="0" dirty="0">
                  <a:solidFill>
                    <a:srgbClr val="000000"/>
                  </a:solidFill>
                  <a:cs typeface="Times New Roman" panose="02020603050405020304" pitchFamily="18" charset="0"/>
                </a:endParaRPr>
              </a:p>
              <a:p>
                <a:r>
                  <a:rPr lang="en-US" sz="2400" b="0" i="0" u="none" strike="noStrike" baseline="0" dirty="0">
                    <a:solidFill>
                      <a:srgbClr val="000000"/>
                    </a:solidFill>
                    <a:cs typeface="Times New Roman" panose="02020603050405020304" pitchFamily="18" charset="0"/>
                  </a:rPr>
                  <a:t>Note that we now have patient shares </a:t>
                </a:r>
                <a14:m>
                  <m:oMath xmlns:m="http://schemas.openxmlformats.org/officeDocument/2006/math">
                    <m:r>
                      <a:rPr lang="en-CA" sz="2400" b="0" i="1" u="none" strike="noStrike" baseline="0" smtClean="0">
                        <a:solidFill>
                          <a:srgbClr val="000000"/>
                        </a:solidFill>
                        <a:latin typeface="Cambria Math" panose="02040503050406030204" pitchFamily="18" charset="0"/>
                        <a:cs typeface="Times New Roman" panose="02020603050405020304" pitchFamily="18" charset="0"/>
                      </a:rPr>
                      <m:t>𝑑</m:t>
                    </m:r>
                  </m:oMath>
                </a14:m>
                <a:r>
                  <a:rPr lang="en-US" sz="2400" b="0" i="0" u="none" strike="noStrike" baseline="0" dirty="0">
                    <a:solidFill>
                      <a:srgbClr val="000000"/>
                    </a:solidFill>
                    <a:cs typeface="Times New Roman" panose="02020603050405020304" pitchFamily="18" charset="0"/>
                  </a:rPr>
                  <a:t> at the end of the FOC</a:t>
                </a:r>
              </a:p>
              <a:p>
                <a:r>
                  <a:rPr lang="en-US" sz="2400" b="0" i="0" u="none" strike="noStrike" baseline="0" dirty="0">
                    <a:solidFill>
                      <a:srgbClr val="000000"/>
                    </a:solidFill>
                    <a:cs typeface="Times New Roman" panose="02020603050405020304" pitchFamily="18" charset="0"/>
                  </a:rPr>
                  <a:t>What are the comparative statics here?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876" t="-1305"/>
                </a:stretch>
              </a:blipFill>
            </p:spPr>
            <p:txBody>
              <a:bodyPr/>
              <a:lstStyle/>
              <a:p>
                <a:r>
                  <a:rPr lang="en-CA">
                    <a:noFill/>
                  </a:rPr>
                  <a:t> </a:t>
                </a:r>
              </a:p>
            </p:txBody>
          </p:sp>
        </mc:Fallback>
      </mc:AlternateContent>
    </p:spTree>
    <p:extLst>
      <p:ext uri="{BB962C8B-B14F-4D97-AF65-F5344CB8AC3E}">
        <p14:creationId xmlns:p14="http://schemas.microsoft.com/office/powerpoint/2010/main" val="26591348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What does a </a:t>
            </a:r>
            <a:r>
              <a:rPr lang="en-US" sz="3600" b="1" dirty="0">
                <a:cs typeface="Times New Roman" panose="02020603050405020304" pitchFamily="18" charset="0"/>
              </a:rPr>
              <a:t>insurer-hospital </a:t>
            </a:r>
            <a:r>
              <a:rPr lang="en-US" sz="3600" dirty="0">
                <a:cs typeface="Times New Roman" panose="02020603050405020304" pitchFamily="18" charset="0"/>
              </a:rPr>
              <a:t>contract look like?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pPr marL="0" indent="0">
                  <a:buNone/>
                </a:pPr>
                <a:r>
                  <a:rPr lang="en-CA" sz="2400" b="0" i="0" u="none" strike="noStrike" baseline="0" dirty="0">
                    <a:solidFill>
                      <a:srgbClr val="000000"/>
                    </a:solidFill>
                    <a:cs typeface="Times New Roman" panose="02020603050405020304" pitchFamily="18" charset="0"/>
                  </a:rPr>
                  <a:t>The first order condition for a solution is therefore: </a:t>
                </a:r>
              </a:p>
              <a:p>
                <a:pPr marL="0" indent="0">
                  <a:buNone/>
                </a:pPr>
                <a14:m>
                  <m:oMathPara xmlns:m="http://schemas.openxmlformats.org/officeDocument/2006/math">
                    <m:oMathParaPr>
                      <m:jc m:val="centerGroup"/>
                    </m:oMathParaPr>
                    <m:oMath xmlns:m="http://schemas.openxmlformats.org/officeDocument/2006/math">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𝑝</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𝑗h</m:t>
                          </m:r>
                        </m:sub>
                      </m:sSub>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1−</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𝛽</m:t>
                          </m:r>
                        </m:e>
                      </m:d>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𝑐</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m:t>
                              </m:r>
                            </m:sub>
                          </m:sSub>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f>
                            <m:f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fPr>
                            <m:num>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𝑟</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m:t>
                                  </m:r>
                                </m:sub>
                              </m:sSub>
                            </m:num>
                            <m:den>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𝑞</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𝑗h</m:t>
                                  </m:r>
                                </m:sub>
                              </m:sSub>
                            </m:den>
                          </m:f>
                        </m:e>
                      </m:d>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𝛽</m:t>
                      </m:r>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𝐹</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𝐽</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e>
                          </m:d>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𝐹</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𝐽</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m:t>
                                  </m:r>
                                </m:sub>
                              </m:sSub>
                            </m:e>
                          </m:d>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𝑐</m:t>
                          </m:r>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𝑚</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𝑗h</m:t>
                              </m:r>
                            </m:sub>
                          </m:sSub>
                        </m:e>
                      </m:d>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𝛽</m:t>
                      </m:r>
                      <m:nary>
                        <m:naryPr>
                          <m:chr m:val="∑"/>
                          <m:supHide m:val="on"/>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naryPr>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ℓ≠</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m:t>
                          </m:r>
                        </m:sub>
                        <m:sup/>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𝑝</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ℓ</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𝑑</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ℓ</m:t>
                              </m:r>
                              <m:r>
                                <m:rPr>
                                  <m:sty m:val="p"/>
                                </m:rP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 </m:t>
                              </m:r>
                            </m:sub>
                          </m:sSub>
                        </m:e>
                      </m:nary>
                    </m:oMath>
                  </m:oMathPara>
                </a14:m>
                <a:endParaRPr lang="en-CA" sz="2400" b="0" i="0" u="none" strike="noStrike" baseline="0" dirty="0">
                  <a:solidFill>
                    <a:srgbClr val="000000"/>
                  </a:solidFill>
                  <a:cs typeface="Times New Roman" panose="02020603050405020304" pitchFamily="18" charset="0"/>
                </a:endParaRPr>
              </a:p>
              <a:p>
                <a:r>
                  <a:rPr lang="en-US" sz="2400" b="0" i="0" u="none" strike="noStrike" baseline="0" dirty="0">
                    <a:solidFill>
                      <a:srgbClr val="000000"/>
                    </a:solidFill>
                    <a:cs typeface="Times New Roman" panose="02020603050405020304" pitchFamily="18" charset="0"/>
                  </a:rPr>
                  <a:t>Note that we now have patient shares </a:t>
                </a:r>
                <a14:m>
                  <m:oMath xmlns:m="http://schemas.openxmlformats.org/officeDocument/2006/math">
                    <m:r>
                      <a:rPr lang="en-CA" sz="2400" b="0" i="1" u="none" strike="noStrike" baseline="0" smtClean="0">
                        <a:solidFill>
                          <a:srgbClr val="000000"/>
                        </a:solidFill>
                        <a:latin typeface="Cambria Math" panose="02040503050406030204" pitchFamily="18" charset="0"/>
                        <a:cs typeface="Times New Roman" panose="02020603050405020304" pitchFamily="18" charset="0"/>
                      </a:rPr>
                      <m:t>𝑑</m:t>
                    </m:r>
                  </m:oMath>
                </a14:m>
                <a:r>
                  <a:rPr lang="en-US" sz="2400" b="0" i="0" u="none" strike="noStrike" baseline="0" dirty="0">
                    <a:solidFill>
                      <a:srgbClr val="000000"/>
                    </a:solidFill>
                    <a:cs typeface="Times New Roman" panose="02020603050405020304" pitchFamily="18" charset="0"/>
                  </a:rPr>
                  <a:t> at the end of the FOC</a:t>
                </a:r>
              </a:p>
              <a:p>
                <a:r>
                  <a:rPr lang="en-US" sz="2400" b="0" i="0" u="none" strike="noStrike" baseline="0" dirty="0">
                    <a:solidFill>
                      <a:srgbClr val="000000"/>
                    </a:solidFill>
                    <a:cs typeface="Times New Roman" panose="02020603050405020304" pitchFamily="18" charset="0"/>
                  </a:rPr>
                  <a:t>What are the comparative statics here? </a:t>
                </a:r>
              </a:p>
              <a:p>
                <a:pPr marL="0" indent="0">
                  <a:buNone/>
                </a:pPr>
                <a:r>
                  <a:rPr lang="en-US" sz="2400" b="1" dirty="0">
                    <a:solidFill>
                      <a:srgbClr val="000000"/>
                    </a:solidFill>
                    <a:cs typeface="Times New Roman" panose="02020603050405020304" pitchFamily="18" charset="0"/>
                  </a:rPr>
                  <a:t>Other equilibrium questions: </a:t>
                </a:r>
              </a:p>
              <a:p>
                <a:r>
                  <a:rPr lang="en-US" sz="2400" dirty="0">
                    <a:solidFill>
                      <a:srgbClr val="000000"/>
                    </a:solidFill>
                    <a:cs typeface="Times New Roman" panose="02020603050405020304" pitchFamily="18" charset="0"/>
                  </a:rPr>
                  <a:t>How do mergers change this problem? </a:t>
                </a:r>
              </a:p>
              <a:p>
                <a:r>
                  <a:rPr lang="en-US" sz="2400" i="0" u="none" strike="noStrike" baseline="0" dirty="0">
                    <a:solidFill>
                      <a:srgbClr val="000000"/>
                    </a:solidFill>
                    <a:cs typeface="Times New Roman" panose="02020603050405020304" pitchFamily="18" charset="0"/>
                  </a:rPr>
                  <a:t>What </a:t>
                </a:r>
                <a:r>
                  <a:rPr lang="en-US" sz="2400" dirty="0">
                    <a:solidFill>
                      <a:srgbClr val="000000"/>
                    </a:solidFill>
                    <a:cs typeface="Times New Roman" panose="02020603050405020304" pitchFamily="18" charset="0"/>
                  </a:rPr>
                  <a:t>structural (counterfactual) exercises can we use this model to simulate? </a:t>
                </a:r>
              </a:p>
              <a:p>
                <a:r>
                  <a:rPr lang="en-US" sz="2400" b="1" i="0" u="sng" strike="noStrike" baseline="0" dirty="0">
                    <a:solidFill>
                      <a:srgbClr val="000000"/>
                    </a:solidFill>
                    <a:cs typeface="Times New Roman" panose="02020603050405020304" pitchFamily="18" charset="0"/>
                  </a:rPr>
                  <a:t>What </a:t>
                </a:r>
                <a:r>
                  <a:rPr lang="en-US" sz="2400" b="1" u="sng" dirty="0">
                    <a:solidFill>
                      <a:srgbClr val="000000"/>
                    </a:solidFill>
                    <a:cs typeface="Times New Roman" panose="02020603050405020304" pitchFamily="18" charset="0"/>
                  </a:rPr>
                  <a:t>welfare are we measuring?</a:t>
                </a:r>
                <a:endParaRPr lang="en-US" sz="2400" b="1" i="0" u="sng" strike="noStrike" baseline="0" dirty="0">
                  <a:solidFill>
                    <a:srgbClr val="00000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876" t="-1305"/>
                </a:stretch>
              </a:blipFill>
            </p:spPr>
            <p:txBody>
              <a:bodyPr/>
              <a:lstStyle/>
              <a:p>
                <a:r>
                  <a:rPr lang="en-US">
                    <a:noFill/>
                  </a:rPr>
                  <a:t> </a:t>
                </a:r>
              </a:p>
            </p:txBody>
          </p:sp>
        </mc:Fallback>
      </mc:AlternateContent>
    </p:spTree>
    <p:extLst>
      <p:ext uri="{BB962C8B-B14F-4D97-AF65-F5344CB8AC3E}">
        <p14:creationId xmlns:p14="http://schemas.microsoft.com/office/powerpoint/2010/main" val="4268399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One Note on Estimation / Solutions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marL="0" indent="0">
              <a:buNone/>
            </a:pPr>
            <a:r>
              <a:rPr lang="en-CA" sz="2400" b="0" i="0" u="none" strike="noStrike" baseline="0" dirty="0">
                <a:solidFill>
                  <a:srgbClr val="000000"/>
                </a:solidFill>
                <a:cs typeface="Times New Roman" panose="02020603050405020304" pitchFamily="18" charset="0"/>
              </a:rPr>
              <a:t>How do we solve this model? </a:t>
            </a:r>
          </a:p>
          <a:p>
            <a:pPr marL="457200" indent="-457200">
              <a:buFont typeface="+mj-lt"/>
              <a:buAutoNum type="arabicPeriod"/>
            </a:pPr>
            <a:r>
              <a:rPr lang="en-US" sz="2400" dirty="0"/>
              <a:t>Estimate patient demand for hospitals: logit model of demand (IO classic)</a:t>
            </a:r>
          </a:p>
          <a:p>
            <a:pPr marL="457200" indent="-457200">
              <a:buFont typeface="+mj-lt"/>
              <a:buAutoNum type="arabicPeriod"/>
            </a:pPr>
            <a:r>
              <a:rPr lang="en-US" sz="2400" dirty="0"/>
              <a:t>Estimate value of adding hospital to network based on </a:t>
            </a:r>
            <a:r>
              <a:rPr lang="en-US" sz="2400" i="1" dirty="0"/>
              <a:t>ex-ante</a:t>
            </a:r>
            <a:r>
              <a:rPr lang="en-US" sz="2400" dirty="0"/>
              <a:t> utilities from (1) </a:t>
            </a:r>
          </a:p>
          <a:p>
            <a:pPr marL="457200" indent="-457200">
              <a:buFont typeface="+mj-lt"/>
              <a:buAutoNum type="arabicPeriod"/>
            </a:pPr>
            <a:r>
              <a:rPr lang="en-US" sz="2400" dirty="0"/>
              <a:t>Estimate hospital/insurer surplus and bargaining power using additional data on hospital revenues and costs. </a:t>
            </a:r>
          </a:p>
          <a:p>
            <a:pPr marL="0" indent="0">
              <a:buNone/>
            </a:pPr>
            <a:r>
              <a:rPr lang="en-CA" sz="2400" b="0" i="0" u="none" strike="noStrike" baseline="0" dirty="0">
                <a:solidFill>
                  <a:srgbClr val="000000"/>
                </a:solidFill>
                <a:cs typeface="Times New Roman" panose="02020603050405020304" pitchFamily="18" charset="0"/>
              </a:rPr>
              <a:t>What do you do with the solution? The basic strategy is: </a:t>
            </a:r>
          </a:p>
          <a:p>
            <a:pPr marL="457200" indent="-457200">
              <a:buFont typeface="+mj-lt"/>
              <a:buAutoNum type="arabicPeriod"/>
            </a:pPr>
            <a:r>
              <a:rPr lang="en-US" sz="2400" b="0" i="0" u="none" strike="noStrike" baseline="0" dirty="0">
                <a:solidFill>
                  <a:srgbClr val="000000"/>
                </a:solidFill>
                <a:cs typeface="Times New Roman" panose="02020603050405020304" pitchFamily="18" charset="0"/>
              </a:rPr>
              <a:t>Estimate the parameters in the bargaining FOC</a:t>
            </a:r>
          </a:p>
          <a:p>
            <a:pPr marL="457200" indent="-457200">
              <a:buFont typeface="+mj-lt"/>
              <a:buAutoNum type="arabicPeriod"/>
            </a:pPr>
            <a:r>
              <a:rPr lang="en-US" sz="2400" dirty="0">
                <a:solidFill>
                  <a:srgbClr val="000000"/>
                </a:solidFill>
                <a:cs typeface="Times New Roman" panose="02020603050405020304" pitchFamily="18" charset="0"/>
              </a:rPr>
              <a:t>Calculate merger counterfactuals with predicted post-merger prices </a:t>
            </a:r>
          </a:p>
          <a:p>
            <a:pPr marL="457200" indent="-457200">
              <a:buFont typeface="+mj-lt"/>
              <a:buAutoNum type="arabicPeriod"/>
            </a:pPr>
            <a:r>
              <a:rPr lang="en-US" sz="2400" b="0" i="0" u="none" strike="noStrike" baseline="0" dirty="0">
                <a:solidFill>
                  <a:srgbClr val="000000"/>
                </a:solidFill>
                <a:cs typeface="Times New Roman" panose="02020603050405020304" pitchFamily="18" charset="0"/>
              </a:rPr>
              <a:t>Run counterfactual exercises based on changes to structural parameters</a:t>
            </a:r>
            <a:endParaRPr lang="en-US" sz="2400" i="0" u="none" strike="noStrike" baseline="0" dirty="0">
              <a:solidFill>
                <a:srgbClr val="000000"/>
              </a:solidFill>
              <a:cs typeface="Times New Roman" panose="02020603050405020304" pitchFamily="18" charset="0"/>
            </a:endParaRPr>
          </a:p>
        </p:txBody>
      </p:sp>
    </p:spTree>
    <p:extLst>
      <p:ext uri="{BB962C8B-B14F-4D97-AF65-F5344CB8AC3E}">
        <p14:creationId xmlns:p14="http://schemas.microsoft.com/office/powerpoint/2010/main" val="4194783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C4EE4-EB5F-48AD-B271-2626C63FEB4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45F1A0-8B56-F35A-F0AC-265EB386E599}"/>
              </a:ext>
            </a:extLst>
          </p:cNvPr>
          <p:cNvSpPr>
            <a:spLocks noGrp="1"/>
          </p:cNvSpPr>
          <p:nvPr>
            <p:ph type="ctrTitle"/>
          </p:nvPr>
        </p:nvSpPr>
        <p:spPr>
          <a:xfrm>
            <a:off x="685800" y="3276600"/>
            <a:ext cx="11201400" cy="1298448"/>
          </a:xfrm>
        </p:spPr>
        <p:txBody>
          <a:bodyPr>
            <a:normAutofit fontScale="90000"/>
          </a:bodyPr>
          <a:lstStyle/>
          <a:p>
            <a:r>
              <a:rPr lang="en-US" dirty="0"/>
              <a:t>Market Equilibria &amp; </a:t>
            </a:r>
            <a:br>
              <a:rPr lang="en-US" dirty="0"/>
            </a:br>
            <a:r>
              <a:rPr lang="en-US" dirty="0"/>
              <a:t>Structural Estimation in </a:t>
            </a:r>
            <a:r>
              <a:rPr lang="en-US" dirty="0" err="1"/>
              <a:t>HEcon</a:t>
            </a:r>
            <a:endParaRPr lang="en-US" dirty="0"/>
          </a:p>
        </p:txBody>
      </p:sp>
      <p:sp>
        <p:nvSpPr>
          <p:cNvPr id="7" name="Subtitle 4">
            <a:extLst>
              <a:ext uri="{FF2B5EF4-FFF2-40B4-BE49-F238E27FC236}">
                <a16:creationId xmlns:a16="http://schemas.microsoft.com/office/drawing/2014/main" id="{19BC2134-1D5F-C0A1-F267-0DE7C1B7AEB7}"/>
              </a:ext>
            </a:extLst>
          </p:cNvPr>
          <p:cNvSpPr txBox="1">
            <a:spLocks/>
          </p:cNvSpPr>
          <p:nvPr/>
        </p:nvSpPr>
        <p:spPr>
          <a:xfrm>
            <a:off x="1235290" y="4814777"/>
            <a:ext cx="9966109" cy="1691640"/>
          </a:xfrm>
          <a:prstGeom prst="rect">
            <a:avLst/>
          </a:prstGeom>
        </p:spPr>
        <p:txBody>
          <a:bodyPr vert="horz" lIns="91440" tIns="45720" rIns="91440" bIns="45720" rtlCol="0">
            <a:norm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Times New Roman" panose="02020603050405020304" pitchFamily="18" charset="0"/>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Times New Roman" panose="02020603050405020304" pitchFamily="18" charset="0"/>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Times New Roman" panose="02020603050405020304" pitchFamily="18" charset="0"/>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Times New Roman" panose="02020603050405020304" pitchFamily="18" charset="0"/>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Times New Roman" panose="02020603050405020304" pitchFamily="18" charset="0"/>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endParaRPr lang="en-US" sz="2400" i="1" dirty="0"/>
          </a:p>
        </p:txBody>
      </p:sp>
    </p:spTree>
    <p:extLst>
      <p:ext uri="{BB962C8B-B14F-4D97-AF65-F5344CB8AC3E}">
        <p14:creationId xmlns:p14="http://schemas.microsoft.com/office/powerpoint/2010/main" val="31260611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One Note on Welfare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pPr marL="0" indent="0">
                  <a:buNone/>
                </a:pPr>
                <a:r>
                  <a:rPr lang="en-CA" sz="2400" b="0" i="0" u="none" strike="noStrike" baseline="0" dirty="0">
                    <a:solidFill>
                      <a:srgbClr val="000000"/>
                    </a:solidFill>
                    <a:cs typeface="Times New Roman" panose="02020603050405020304" pitchFamily="18" charset="0"/>
                  </a:rPr>
                  <a:t>What kind of welfare are we measuring? </a:t>
                </a:r>
              </a:p>
              <a:p>
                <a:r>
                  <a:rPr lang="en-CA" sz="2400" dirty="0">
                    <a:solidFill>
                      <a:srgbClr val="000000"/>
                    </a:solidFill>
                    <a:cs typeface="Times New Roman" panose="02020603050405020304" pitchFamily="18" charset="0"/>
                  </a:rPr>
                  <a:t>How mergers </a:t>
                </a:r>
                <a14:m>
                  <m:oMath xmlns:m="http://schemas.openxmlformats.org/officeDocument/2006/math">
                    <m:r>
                      <a:rPr lang="en-CA" sz="2400" b="0" i="1" smtClean="0">
                        <a:solidFill>
                          <a:srgbClr val="000000"/>
                        </a:solidFill>
                        <a:latin typeface="Cambria Math" panose="02040503050406030204" pitchFamily="18" charset="0"/>
                        <a:cs typeface="Times New Roman" panose="02020603050405020304" pitchFamily="18" charset="0"/>
                      </a:rPr>
                      <m:t>⇒</m:t>
                    </m:r>
                  </m:oMath>
                </a14:m>
                <a:r>
                  <a:rPr lang="en-US" sz="2400" i="0" u="none" strike="noStrike" baseline="0" dirty="0">
                    <a:solidFill>
                      <a:srgbClr val="000000"/>
                    </a:solidFill>
                    <a:cs typeface="Times New Roman" panose="02020603050405020304" pitchFamily="18" charset="0"/>
                  </a:rPr>
                  <a:t> prices</a:t>
                </a:r>
                <a:r>
                  <a:rPr lang="en-US" sz="2400" i="0" u="none" strike="noStrike" dirty="0">
                    <a:solidFill>
                      <a:srgbClr val="000000"/>
                    </a:solidFill>
                    <a:cs typeface="Times New Roman" panose="02020603050405020304" pitchFamily="18" charset="0"/>
                  </a:rPr>
                  <a:t> </a:t>
                </a:r>
                <a14:m>
                  <m:oMath xmlns:m="http://schemas.openxmlformats.org/officeDocument/2006/math">
                    <m:r>
                      <a:rPr lang="en-CA" sz="2400" b="0" i="1" u="none" strike="noStrike" smtClean="0">
                        <a:solidFill>
                          <a:srgbClr val="000000"/>
                        </a:solidFill>
                        <a:latin typeface="Cambria Math" panose="02040503050406030204" pitchFamily="18" charset="0"/>
                        <a:cs typeface="Times New Roman" panose="02020603050405020304" pitchFamily="18" charset="0"/>
                      </a:rPr>
                      <m:t>⇒</m:t>
                    </m:r>
                  </m:oMath>
                </a14:m>
                <a:r>
                  <a:rPr lang="en-US" sz="2400" i="0" u="none" strike="noStrike" baseline="0" dirty="0">
                    <a:solidFill>
                      <a:srgbClr val="000000"/>
                    </a:solidFill>
                    <a:cs typeface="Times New Roman" panose="02020603050405020304" pitchFamily="18" charset="0"/>
                  </a:rPr>
                  <a:t> premiums </a:t>
                </a:r>
                <a14:m>
                  <m:oMath xmlns:m="http://schemas.openxmlformats.org/officeDocument/2006/math">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oMath>
                </a14:m>
                <a:r>
                  <a:rPr lang="en-US" sz="2400" i="0" u="none" strike="noStrike" baseline="0" dirty="0">
                    <a:solidFill>
                      <a:srgbClr val="000000"/>
                    </a:solidFill>
                    <a:cs typeface="Times New Roman" panose="02020603050405020304" pitchFamily="18" charset="0"/>
                  </a:rPr>
                  <a:t> </a:t>
                </a:r>
                <a:r>
                  <a:rPr lang="en-US" sz="2400" b="1" i="0" u="sng" strike="noStrike" baseline="0" dirty="0">
                    <a:solidFill>
                      <a:srgbClr val="000000"/>
                    </a:solidFill>
                    <a:cs typeface="Times New Roman" panose="02020603050405020304" pitchFamily="18" charset="0"/>
                  </a:rPr>
                  <a:t>patients</a:t>
                </a:r>
                <a:r>
                  <a:rPr lang="en-US" sz="2400" i="0" u="none" strike="noStrike" baseline="0" dirty="0">
                    <a:solidFill>
                      <a:srgbClr val="000000"/>
                    </a:solidFill>
                    <a:cs typeface="Times New Roman" panose="02020603050405020304" pitchFamily="18" charset="0"/>
                  </a:rPr>
                  <a:t>!</a:t>
                </a:r>
              </a:p>
              <a:p>
                <a:r>
                  <a:rPr lang="en-US" sz="2400" dirty="0">
                    <a:solidFill>
                      <a:srgbClr val="000000"/>
                    </a:solidFill>
                    <a:cs typeface="Times New Roman" panose="02020603050405020304" pitchFamily="18" charset="0"/>
                  </a:rPr>
                  <a:t>Hospitals are an input to patient care—welfare only changes if it affects people</a:t>
                </a:r>
              </a:p>
              <a:p>
                <a:pPr lvl="1"/>
                <a:r>
                  <a:rPr lang="en-US" sz="2200" i="0" u="none" strike="noStrike" baseline="0" dirty="0">
                    <a:solidFill>
                      <a:srgbClr val="000000"/>
                    </a:solidFill>
                    <a:cs typeface="Times New Roman" panose="02020603050405020304" pitchFamily="18" charset="0"/>
                  </a:rPr>
                  <a:t>That is, only if changes in prices are passed on to consumers</a:t>
                </a:r>
              </a:p>
              <a:p>
                <a:r>
                  <a:rPr lang="en-US" sz="2400" dirty="0">
                    <a:solidFill>
                      <a:srgbClr val="000000"/>
                    </a:solidFill>
                    <a:cs typeface="Times New Roman" panose="02020603050405020304" pitchFamily="18" charset="0"/>
                  </a:rPr>
                  <a:t>We can measure consumer surplus explicitly as :</a:t>
                </a:r>
              </a:p>
              <a:p>
                <a:pPr marL="0" indent="0">
                  <a:buNone/>
                </a:pPr>
                <a14:m>
                  <m:oMathPara xmlns:m="http://schemas.openxmlformats.org/officeDocument/2006/math">
                    <m:oMathParaPr>
                      <m:jc m:val="centerGroup"/>
                    </m:oMathParaPr>
                    <m:oMath xmlns:m="http://schemas.openxmlformats.org/officeDocument/2006/math">
                      <m:r>
                        <a:rPr lang="en-CA" sz="2400" b="0" i="1" u="none" strike="noStrike" baseline="0" smtClean="0">
                          <a:solidFill>
                            <a:srgbClr val="000000"/>
                          </a:solidFill>
                          <a:latin typeface="Cambria Math" panose="02040503050406030204" pitchFamily="18" charset="0"/>
                          <a:cs typeface="Times New Roman" panose="02020603050405020304" pitchFamily="18" charset="0"/>
                        </a:rPr>
                        <m:t>𝐶</m:t>
                      </m:r>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𝑆</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𝑖</m:t>
                          </m:r>
                        </m:sub>
                      </m:sSub>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𝑃𝑟𝑒𝑚</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𝑊</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𝑖</m:t>
                              </m:r>
                            </m:sub>
                          </m:sSub>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𝑐</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𝜉</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sSup>
                            <m:sSup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p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𝛼</m:t>
                              </m:r>
                            </m:e>
                            <m:sup>
                              <m:r>
                                <a:rPr lang="en-CA" sz="2400" b="0" i="1" u="none" strike="noStrike" baseline="0" smtClean="0">
                                  <a:solidFill>
                                    <a:srgbClr val="000000"/>
                                  </a:solidFill>
                                  <a:latin typeface="Cambria Math" panose="02040503050406030204" pitchFamily="18" charset="0"/>
                                  <a:cs typeface="Times New Roman" panose="02020603050405020304" pitchFamily="18" charset="0"/>
                                </a:rPr>
                                <m:t>𝑃</m:t>
                              </m:r>
                            </m:sup>
                          </m:sSup>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𝛾</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𝜃</m:t>
                          </m:r>
                        </m:e>
                      </m:d>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f>
                        <m:f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fPr>
                        <m:num>
                          <m:r>
                            <a:rPr lang="en-CA" sz="2400" b="0" i="1" u="none" strike="noStrike" baseline="0" smtClean="0">
                              <a:solidFill>
                                <a:srgbClr val="000000"/>
                              </a:solidFill>
                              <a:latin typeface="Cambria Math" panose="02040503050406030204" pitchFamily="18" charset="0"/>
                              <a:cs typeface="Times New Roman" panose="02020603050405020304" pitchFamily="18" charset="0"/>
                            </a:rPr>
                            <m:t>1</m:t>
                          </m:r>
                        </m:num>
                        <m:den>
                          <m:sSup>
                            <m:sSup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p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𝛼</m:t>
                              </m:r>
                            </m:e>
                            <m:sup>
                              <m:r>
                                <a:rPr lang="en-CA" sz="2400" b="0" i="1" u="none" strike="noStrike" baseline="0" smtClean="0">
                                  <a:solidFill>
                                    <a:srgbClr val="000000"/>
                                  </a:solidFill>
                                  <a:latin typeface="Cambria Math" panose="02040503050406030204" pitchFamily="18" charset="0"/>
                                  <a:cs typeface="Times New Roman" panose="02020603050405020304" pitchFamily="18" charset="0"/>
                                </a:rPr>
                                <m:t>𝑃</m:t>
                              </m:r>
                            </m:sup>
                          </m:sSup>
                        </m:den>
                      </m:f>
                      <m:func>
                        <m:func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funcPr>
                        <m:fName>
                          <m:r>
                            <m:rPr>
                              <m:sty m:val="p"/>
                            </m:rPr>
                            <a:rPr lang="en-CA" sz="2400" b="0" i="0" u="none" strike="noStrike" baseline="0" smtClean="0">
                              <a:solidFill>
                                <a:srgbClr val="000000"/>
                              </a:solidFill>
                              <a:latin typeface="Cambria Math" panose="02040503050406030204" pitchFamily="18" charset="0"/>
                              <a:cs typeface="Times New Roman" panose="02020603050405020304" pitchFamily="18" charset="0"/>
                            </a:rPr>
                            <m:t>ln</m:t>
                          </m:r>
                        </m:fName>
                        <m:e>
                          <m:d>
                            <m:dPr>
                              <m:begChr m:val="["/>
                              <m:endChr m:val="]"/>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1+</m:t>
                              </m:r>
                              <m:nary>
                                <m:naryPr>
                                  <m:chr m:val="∑"/>
                                  <m:supHide m:val="on"/>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naryPr>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up/>
                                <m:e>
                                  <m:func>
                                    <m:func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funcPr>
                                    <m:fName>
                                      <m:r>
                                        <m:rPr>
                                          <m:sty m:val="p"/>
                                        </m:rPr>
                                        <a:rPr lang="en-CA" sz="2400" b="0" i="0" u="none" strike="noStrike" baseline="0" smtClean="0">
                                          <a:solidFill>
                                            <a:srgbClr val="000000"/>
                                          </a:solidFill>
                                          <a:latin typeface="Cambria Math" panose="02040503050406030204" pitchFamily="18" charset="0"/>
                                          <a:cs typeface="Times New Roman" panose="02020603050405020304" pitchFamily="18" charset="0"/>
                                        </a:rPr>
                                        <m:t>exp</m:t>
                                      </m:r>
                                    </m:fName>
                                    <m:e>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Sup>
                                            <m:sSubSup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Sup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𝑣</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𝑖h</m:t>
                                              </m:r>
                                            </m:sub>
                                            <m:sup>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sup>
                                          </m:sSubSup>
                                        </m:e>
                                      </m:d>
                                    </m:e>
                                  </m:func>
                                </m:e>
                              </m:nary>
                            </m:e>
                          </m:d>
                        </m:e>
                      </m:func>
                    </m:oMath>
                  </m:oMathPara>
                </a14:m>
                <a:endParaRPr lang="en-CA" sz="2400" b="0" i="0" u="none" strike="noStrike" baseline="0" dirty="0">
                  <a:solidFill>
                    <a:srgbClr val="000000"/>
                  </a:solidFill>
                  <a:cs typeface="Times New Roman" panose="02020603050405020304" pitchFamily="18" charset="0"/>
                </a:endParaRPr>
              </a:p>
              <a:p>
                <a:r>
                  <a:rPr lang="en-US" sz="2400" i="0" u="none" strike="noStrike" baseline="0" dirty="0">
                    <a:solidFill>
                      <a:srgbClr val="000000"/>
                    </a:solidFill>
                    <a:cs typeface="Times New Roman" panose="02020603050405020304" pitchFamily="18" charset="0"/>
                  </a:rPr>
                  <a:t>Have to take into account optimal premiums at plan level (some solving required)</a:t>
                </a:r>
              </a:p>
              <a:p>
                <a:r>
                  <a:rPr lang="en-US" sz="2400" i="0" u="none" strike="noStrike" baseline="0" dirty="0">
                    <a:solidFill>
                      <a:srgbClr val="000000"/>
                    </a:solidFill>
                    <a:cs typeface="Times New Roman" panose="02020603050405020304" pitchFamily="18" charset="0"/>
                  </a:rPr>
                  <a:t>Does this require </a:t>
                </a:r>
                <a14:m>
                  <m:oMath xmlns:m="http://schemas.openxmlformats.org/officeDocument/2006/math">
                    <m:r>
                      <a:rPr lang="en-CA" sz="2400" b="0" i="1" u="none" strike="noStrike" baseline="0" smtClean="0">
                        <a:solidFill>
                          <a:srgbClr val="000000"/>
                        </a:solidFill>
                        <a:latin typeface="Cambria Math" panose="02040503050406030204" pitchFamily="18" charset="0"/>
                        <a:cs typeface="Times New Roman" panose="02020603050405020304" pitchFamily="18" charset="0"/>
                      </a:rPr>
                      <m:t>𝜃</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oMath>
                </a14:m>
                <a:r>
                  <a:rPr lang="en-US" sz="2400" i="0" u="none" strike="noStrike" baseline="0" dirty="0">
                    <a:solidFill>
                      <a:srgbClr val="000000"/>
                    </a:solidFill>
                    <a:cs typeface="Times New Roman" panose="02020603050405020304" pitchFamily="18" charset="0"/>
                  </a:rPr>
                  <a:t> May help in estimation</a:t>
                </a:r>
                <a:r>
                  <a:rPr lang="en-US" sz="2400" i="0" u="none" strike="noStrike" dirty="0">
                    <a:solidFill>
                      <a:srgbClr val="000000"/>
                    </a:solidFill>
                    <a:cs typeface="Times New Roman" panose="02020603050405020304" pitchFamily="18" charset="0"/>
                  </a:rPr>
                  <a:t> depending on your question!</a:t>
                </a:r>
                <a:endParaRPr lang="en-US" sz="2400" i="0" u="none" strike="noStrike" baseline="0" dirty="0">
                  <a:solidFill>
                    <a:srgbClr val="00000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876" t="-1305" r="-525"/>
                </a:stretch>
              </a:blipFill>
            </p:spPr>
            <p:txBody>
              <a:bodyPr/>
              <a:lstStyle/>
              <a:p>
                <a:r>
                  <a:rPr lang="en-CA">
                    <a:noFill/>
                  </a:rPr>
                  <a:t> </a:t>
                </a:r>
              </a:p>
            </p:txBody>
          </p:sp>
        </mc:Fallback>
      </mc:AlternateContent>
    </p:spTree>
    <p:extLst>
      <p:ext uri="{BB962C8B-B14F-4D97-AF65-F5344CB8AC3E}">
        <p14:creationId xmlns:p14="http://schemas.microsoft.com/office/powerpoint/2010/main" val="26149972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Lots of other modeling choices!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marL="0" indent="0">
              <a:buNone/>
            </a:pPr>
            <a:r>
              <a:rPr lang="en-CA" sz="2400" b="0" i="0" u="none" strike="noStrike" baseline="0" dirty="0">
                <a:solidFill>
                  <a:srgbClr val="000000"/>
                </a:solidFill>
                <a:cs typeface="Times New Roman" panose="02020603050405020304" pitchFamily="18" charset="0"/>
              </a:rPr>
              <a:t>Structural estimation is a powerful tool!</a:t>
            </a:r>
          </a:p>
          <a:p>
            <a:r>
              <a:rPr lang="en-CA" sz="2400" dirty="0">
                <a:solidFill>
                  <a:srgbClr val="000000"/>
                </a:solidFill>
                <a:cs typeface="Times New Roman" panose="02020603050405020304" pitchFamily="18" charset="0"/>
              </a:rPr>
              <a:t>How are markets structured? </a:t>
            </a:r>
          </a:p>
          <a:p>
            <a:r>
              <a:rPr lang="en-CA" sz="2400" i="0" u="none" strike="noStrike" baseline="0" dirty="0">
                <a:solidFill>
                  <a:srgbClr val="000000"/>
                </a:solidFill>
                <a:cs typeface="Times New Roman" panose="02020603050405020304" pitchFamily="18" charset="0"/>
              </a:rPr>
              <a:t>How is quality determined? Investments? </a:t>
            </a:r>
            <a:r>
              <a:rPr lang="en-CA" sz="2400" dirty="0">
                <a:solidFill>
                  <a:srgbClr val="000000"/>
                </a:solidFill>
                <a:cs typeface="Times New Roman" panose="02020603050405020304" pitchFamily="18" charset="0"/>
              </a:rPr>
              <a:t>R&amp;D</a:t>
            </a:r>
            <a:r>
              <a:rPr lang="en-US" sz="2400" dirty="0">
                <a:solidFill>
                  <a:srgbClr val="000000"/>
                </a:solidFill>
                <a:cs typeface="Times New Roman" panose="02020603050405020304" pitchFamily="18" charset="0"/>
              </a:rPr>
              <a:t>? </a:t>
            </a:r>
          </a:p>
          <a:p>
            <a:r>
              <a:rPr lang="en-US" sz="2400" dirty="0">
                <a:solidFill>
                  <a:srgbClr val="000000"/>
                </a:solidFill>
                <a:cs typeface="Times New Roman" panose="02020603050405020304" pitchFamily="18" charset="0"/>
              </a:rPr>
              <a:t>How do patients pick plans? Hospitals? Providers? </a:t>
            </a:r>
          </a:p>
          <a:p>
            <a:r>
              <a:rPr lang="en-US" sz="2400" dirty="0">
                <a:solidFill>
                  <a:srgbClr val="000000"/>
                </a:solidFill>
                <a:cs typeface="Times New Roman" panose="02020603050405020304" pitchFamily="18" charset="0"/>
              </a:rPr>
              <a:t>How does competition affect quality? </a:t>
            </a:r>
          </a:p>
          <a:p>
            <a:r>
              <a:rPr lang="en-US" sz="2400" dirty="0">
                <a:solidFill>
                  <a:srgbClr val="000000"/>
                </a:solidFill>
                <a:cs typeface="Times New Roman" panose="02020603050405020304" pitchFamily="18" charset="0"/>
              </a:rPr>
              <a:t>How do providers learn about/implement new technologies? How does this affect R&amp;D decisions? </a:t>
            </a:r>
          </a:p>
          <a:p>
            <a:r>
              <a:rPr lang="en-US" sz="2400" dirty="0">
                <a:solidFill>
                  <a:srgbClr val="000000"/>
                </a:solidFill>
                <a:cs typeface="Times New Roman" panose="02020603050405020304" pitchFamily="18" charset="0"/>
              </a:rPr>
              <a:t>How do physicians construct referral networks? </a:t>
            </a:r>
          </a:p>
          <a:p>
            <a:r>
              <a:rPr lang="en-US" sz="2400" dirty="0">
                <a:solidFill>
                  <a:schemeClr val="accent2">
                    <a:lumMod val="75000"/>
                  </a:schemeClr>
                </a:solidFill>
                <a:cs typeface="Times New Roman" panose="02020603050405020304" pitchFamily="18" charset="0"/>
              </a:rPr>
              <a:t>If you can dream it, you can (probably) structurally model it! </a:t>
            </a:r>
          </a:p>
          <a:p>
            <a:pPr lvl="1"/>
            <a:r>
              <a:rPr lang="en-US" sz="2200" dirty="0">
                <a:solidFill>
                  <a:schemeClr val="accent2">
                    <a:lumMod val="75000"/>
                  </a:schemeClr>
                </a:solidFill>
                <a:cs typeface="Times New Roman" panose="02020603050405020304" pitchFamily="18" charset="0"/>
              </a:rPr>
              <a:t>Estimation on the other hand….</a:t>
            </a:r>
            <a:endParaRPr lang="en-CA" sz="2200" dirty="0">
              <a:solidFill>
                <a:schemeClr val="accent2">
                  <a:lumMod val="75000"/>
                </a:schemeClr>
              </a:solidFill>
              <a:cs typeface="Times New Roman" panose="02020603050405020304" pitchFamily="18" charset="0"/>
            </a:endParaRPr>
          </a:p>
        </p:txBody>
      </p:sp>
    </p:spTree>
    <p:extLst>
      <p:ext uri="{BB962C8B-B14F-4D97-AF65-F5344CB8AC3E}">
        <p14:creationId xmlns:p14="http://schemas.microsoft.com/office/powerpoint/2010/main" val="10939886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758952"/>
            <a:ext cx="10625328" cy="4041648"/>
          </a:xfrm>
        </p:spPr>
        <p:txBody>
          <a:bodyPr/>
          <a:lstStyle/>
          <a:p>
            <a:r>
              <a:rPr lang="en-US" dirty="0"/>
              <a:t>Presentations</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05963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Defining a </a:t>
            </a:r>
            <a:r>
              <a:rPr lang="en-US" sz="3600" b="1" dirty="0">
                <a:cs typeface="Times New Roman" panose="02020603050405020304" pitchFamily="18" charset="0"/>
              </a:rPr>
              <a:t>competitive equilibrium</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Competitive equilibria balance </a:t>
            </a:r>
            <a:r>
              <a:rPr lang="en-US" sz="2400" b="1" dirty="0">
                <a:solidFill>
                  <a:schemeClr val="accent2">
                    <a:lumMod val="75000"/>
                  </a:schemeClr>
                </a:solidFill>
                <a:cs typeface="Times New Roman" panose="02020603050405020304" pitchFamily="18" charset="0"/>
              </a:rPr>
              <a:t>supply forces </a:t>
            </a:r>
            <a:r>
              <a:rPr lang="en-US" sz="2400" dirty="0">
                <a:cs typeface="Times New Roman" panose="02020603050405020304" pitchFamily="18" charset="0"/>
              </a:rPr>
              <a:t>and </a:t>
            </a:r>
            <a:r>
              <a:rPr lang="en-US" sz="2400" b="1" dirty="0">
                <a:solidFill>
                  <a:schemeClr val="accent3">
                    <a:lumMod val="75000"/>
                  </a:schemeClr>
                </a:solidFill>
                <a:cs typeface="Times New Roman" panose="02020603050405020304" pitchFamily="18" charset="0"/>
              </a:rPr>
              <a:t>demand forces</a:t>
            </a:r>
          </a:p>
          <a:p>
            <a:pPr marL="731520" lvl="1" indent="-457200">
              <a:buAutoNum type="arabicPeriod"/>
            </a:pPr>
            <a:r>
              <a:rPr lang="en-US" sz="2200" b="1" dirty="0">
                <a:solidFill>
                  <a:schemeClr val="accent3">
                    <a:lumMod val="75000"/>
                  </a:schemeClr>
                </a:solidFill>
                <a:cs typeface="Times New Roman" panose="02020603050405020304" pitchFamily="18" charset="0"/>
              </a:rPr>
              <a:t>Consumers maximize (constrained) utility </a:t>
            </a:r>
          </a:p>
          <a:p>
            <a:pPr marL="731520" lvl="1" indent="-457200">
              <a:buAutoNum type="arabicPeriod"/>
            </a:pPr>
            <a:r>
              <a:rPr lang="en-US" sz="2200" b="1" dirty="0">
                <a:solidFill>
                  <a:schemeClr val="accent2">
                    <a:lumMod val="75000"/>
                  </a:schemeClr>
                </a:solidFill>
                <a:cs typeface="Times New Roman" panose="02020603050405020304" pitchFamily="18" charset="0"/>
              </a:rPr>
              <a:t>Suppliers maximize (altruistic) profits</a:t>
            </a:r>
          </a:p>
          <a:p>
            <a:pPr marL="731520" lvl="1" indent="-457200">
              <a:buAutoNum type="arabicPeriod"/>
            </a:pPr>
            <a:r>
              <a:rPr lang="en-US" sz="2200" b="1" dirty="0">
                <a:solidFill>
                  <a:schemeClr val="tx1"/>
                </a:solidFill>
                <a:cs typeface="Times New Roman" panose="02020603050405020304" pitchFamily="18" charset="0"/>
              </a:rPr>
              <a:t>Markets clear (no excess demand or supply) </a:t>
            </a:r>
          </a:p>
          <a:p>
            <a:pPr marL="731520" lvl="1" indent="-457200">
              <a:buAutoNum type="arabicPeriod"/>
            </a:pPr>
            <a:endParaRPr lang="en-US" sz="2200" b="1" dirty="0">
              <a:solidFill>
                <a:schemeClr val="tx1"/>
              </a:solidFill>
              <a:cs typeface="Times New Roman" panose="02020603050405020304" pitchFamily="18" charset="0"/>
            </a:endParaRPr>
          </a:p>
          <a:p>
            <a:pPr marL="274320" lvl="1" indent="0">
              <a:buNone/>
            </a:pPr>
            <a:endParaRPr lang="en-US" sz="2200" dirty="0">
              <a:solidFill>
                <a:schemeClr val="tx1"/>
              </a:solidFill>
              <a:cs typeface="Times New Roman" panose="02020603050405020304" pitchFamily="18" charset="0"/>
            </a:endParaRPr>
          </a:p>
          <a:p>
            <a:pPr marL="274320" lvl="1" indent="0">
              <a:buNone/>
            </a:pPr>
            <a:endParaRPr lang="en-US" sz="2200" dirty="0">
              <a:solidFill>
                <a:schemeClr val="tx1"/>
              </a:solidFill>
              <a:cs typeface="Times New Roman" panose="02020603050405020304" pitchFamily="18" charset="0"/>
            </a:endParaRPr>
          </a:p>
          <a:p>
            <a:pPr marL="274320" lvl="1" indent="0">
              <a:buNone/>
            </a:pPr>
            <a:endParaRPr lang="en-US" sz="2200" dirty="0">
              <a:solidFill>
                <a:schemeClr val="tx1"/>
              </a:solidFill>
              <a:cs typeface="Times New Roman" panose="02020603050405020304" pitchFamily="18" charset="0"/>
            </a:endParaRPr>
          </a:p>
          <a:p>
            <a:pPr marL="274320" lvl="1" indent="0">
              <a:buNone/>
            </a:pPr>
            <a:endParaRPr lang="en-US" sz="2200" dirty="0">
              <a:solidFill>
                <a:schemeClr val="tx1"/>
              </a:solidFill>
              <a:cs typeface="Times New Roman" panose="02020603050405020304" pitchFamily="18" charset="0"/>
            </a:endParaRPr>
          </a:p>
          <a:p>
            <a:pPr marL="274320" lvl="1" indent="0">
              <a:buNone/>
            </a:pPr>
            <a:endParaRPr lang="en-US" sz="2200" dirty="0">
              <a:solidFill>
                <a:schemeClr val="tx1"/>
              </a:solidFill>
              <a:cs typeface="Times New Roman" panose="02020603050405020304" pitchFamily="18" charset="0"/>
            </a:endParaRPr>
          </a:p>
          <a:p>
            <a:pPr marL="274320" lvl="1" indent="0">
              <a:buNone/>
            </a:pPr>
            <a:endParaRPr lang="en-US" sz="2200" dirty="0">
              <a:solidFill>
                <a:schemeClr val="tx1"/>
              </a:solidFill>
              <a:cs typeface="Times New Roman" panose="02020603050405020304" pitchFamily="18" charset="0"/>
            </a:endParaRPr>
          </a:p>
          <a:p>
            <a:pPr marL="274320" lvl="1" indent="0">
              <a:buNone/>
            </a:pPr>
            <a:endParaRPr lang="en-US" sz="2200" dirty="0">
              <a:solidFill>
                <a:schemeClr val="tx1"/>
              </a:solidFill>
              <a:cs typeface="Times New Roman" panose="02020603050405020304" pitchFamily="18" charset="0"/>
            </a:endParaRPr>
          </a:p>
          <a:p>
            <a:pPr marL="274320" lvl="1" indent="0">
              <a:buNone/>
            </a:pPr>
            <a:endParaRPr lang="en-US" sz="2200" dirty="0">
              <a:solidFill>
                <a:schemeClr val="tx1"/>
              </a:solidFill>
              <a:cs typeface="Times New Roman" panose="02020603050405020304" pitchFamily="18" charset="0"/>
            </a:endParaRPr>
          </a:p>
          <a:p>
            <a:pPr marL="274320" lvl="1" indent="0">
              <a:buNone/>
            </a:pPr>
            <a:r>
              <a:rPr lang="en-US" sz="2200" dirty="0">
                <a:solidFill>
                  <a:schemeClr val="tx1"/>
                </a:solidFill>
                <a:cs typeface="Times New Roman" panose="02020603050405020304" pitchFamily="18" charset="0"/>
              </a:rPr>
              <a:t>What does this look like in a healthcare setting? </a:t>
            </a:r>
          </a:p>
        </p:txBody>
      </p:sp>
      <p:pic>
        <p:nvPicPr>
          <p:cNvPr id="1028" name="Picture 4" descr="a) Explain, using a diagram to illustrate your answer, how reducing output  below the competitive equilibrium reduces total welfare. (b) Given the  following demand and supply curve equations: Q_s = - |">
            <a:extLst>
              <a:ext uri="{FF2B5EF4-FFF2-40B4-BE49-F238E27FC236}">
                <a16:creationId xmlns:a16="http://schemas.microsoft.com/office/drawing/2014/main" id="{7EB8E89A-8A8D-723B-8D9D-A34C71174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743200"/>
            <a:ext cx="3962400" cy="337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560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How do we model equilibria?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Multiple agents involved – and multiple parameterizations! </a:t>
            </a:r>
          </a:p>
          <a:p>
            <a:pPr lvl="1"/>
            <a:r>
              <a:rPr lang="en-US" sz="2200" dirty="0">
                <a:cs typeface="Times New Roman" panose="02020603050405020304" pitchFamily="18" charset="0"/>
              </a:rPr>
              <a:t>Need to specify </a:t>
            </a:r>
            <a:r>
              <a:rPr lang="en-US" sz="2200" b="1" u="sng" dirty="0">
                <a:cs typeface="Times New Roman" panose="02020603050405020304" pitchFamily="18" charset="0"/>
              </a:rPr>
              <a:t>markets</a:t>
            </a:r>
            <a:r>
              <a:rPr lang="en-US" sz="2200" dirty="0">
                <a:cs typeface="Times New Roman" panose="02020603050405020304" pitchFamily="18" charset="0"/>
              </a:rPr>
              <a:t>, utilities, altruism, profits, etc. </a:t>
            </a:r>
          </a:p>
          <a:p>
            <a:r>
              <a:rPr lang="en-US" sz="2400" dirty="0">
                <a:cs typeface="Times New Roman" panose="02020603050405020304" pitchFamily="18" charset="0"/>
              </a:rPr>
              <a:t>In addition, supply and demand are </a:t>
            </a:r>
            <a:r>
              <a:rPr lang="en-US" sz="2400" b="1" dirty="0">
                <a:cs typeface="Times New Roman" panose="02020603050405020304" pitchFamily="18" charset="0"/>
              </a:rPr>
              <a:t>jointly determined </a:t>
            </a:r>
            <a:r>
              <a:rPr lang="en-US" sz="2400" dirty="0">
                <a:cs typeface="Times New Roman" panose="02020603050405020304" pitchFamily="18" charset="0"/>
              </a:rPr>
              <a:t>(condition 3)</a:t>
            </a:r>
          </a:p>
          <a:p>
            <a:pPr lvl="1"/>
            <a:r>
              <a:rPr lang="en-US" sz="2200" dirty="0">
                <a:cs typeface="Times New Roman" panose="02020603050405020304" pitchFamily="18" charset="0"/>
              </a:rPr>
              <a:t>This makes separate estimation challenging!</a:t>
            </a:r>
            <a:endParaRPr lang="en-US" sz="2200" dirty="0">
              <a:solidFill>
                <a:schemeClr val="tx1"/>
              </a:solidFill>
              <a:cs typeface="Times New Roman" panose="02020603050405020304" pitchFamily="18" charset="0"/>
            </a:endParaRPr>
          </a:p>
        </p:txBody>
      </p:sp>
      <p:pic>
        <p:nvPicPr>
          <p:cNvPr id="2050" name="Picture 2" descr="Instrumental Variables - YouTube">
            <a:extLst>
              <a:ext uri="{FF2B5EF4-FFF2-40B4-BE49-F238E27FC236}">
                <a16:creationId xmlns:a16="http://schemas.microsoft.com/office/drawing/2014/main" id="{C4A6EDD5-5771-CB5B-A4AD-0273AD3F52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625" t="15557" r="2500" b="2222"/>
          <a:stretch/>
        </p:blipFill>
        <p:spPr bwMode="auto">
          <a:xfrm>
            <a:off x="6078494" y="2819400"/>
            <a:ext cx="5199105"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501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18456-5C0D-9838-F65D-8B1B80844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C762A9-A310-7991-4A77-79A1DCE95A7B}"/>
              </a:ext>
            </a:extLst>
          </p:cNvPr>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Structural Models: Resources</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7FC75C3A-D0A8-76C4-ED51-803E40F13C43}"/>
              </a:ext>
            </a:extLst>
          </p:cNvPr>
          <p:cNvPicPr>
            <a:picLocks noGrp="1" noChangeAspect="1"/>
          </p:cNvPicPr>
          <p:nvPr>
            <p:ph idx="1"/>
          </p:nvPr>
        </p:nvPicPr>
        <p:blipFill rotWithShape="1">
          <a:blip r:embed="rId3"/>
          <a:srcRect r="68320" b="17391"/>
          <a:stretch/>
        </p:blipFill>
        <p:spPr>
          <a:xfrm>
            <a:off x="622662" y="896916"/>
            <a:ext cx="3873137" cy="5483967"/>
          </a:xfrm>
        </p:spPr>
      </p:pic>
      <p:pic>
        <p:nvPicPr>
          <p:cNvPr id="1026" name="Picture 2" descr="Discrete choice methods simulation 2nd edition | Econometrics, statistics  and mathematical economics | Cambridge University Press">
            <a:extLst>
              <a:ext uri="{FF2B5EF4-FFF2-40B4-BE49-F238E27FC236}">
                <a16:creationId xmlns:a16="http://schemas.microsoft.com/office/drawing/2014/main" id="{34350597-9E76-2C2E-36DE-AEE51CFDE5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5063" y="1447800"/>
            <a:ext cx="3200400" cy="4693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93439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2244</TotalTime>
  <Words>6035</Words>
  <Application>Microsoft Office PowerPoint</Application>
  <PresentationFormat>Widescreen</PresentationFormat>
  <Paragraphs>546</Paragraphs>
  <Slides>62</Slides>
  <Notes>59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62</vt:i4>
      </vt:variant>
    </vt:vector>
  </HeadingPairs>
  <TitlesOfParts>
    <vt:vector size="72" baseType="lpstr">
      <vt:lpstr>AdvBm</vt:lpstr>
      <vt:lpstr>AdvBmi</vt:lpstr>
      <vt:lpstr>Aptos</vt:lpstr>
      <vt:lpstr>Arial</vt:lpstr>
      <vt:lpstr>Calibri</vt:lpstr>
      <vt:lpstr>Cambria Math</vt:lpstr>
      <vt:lpstr>Symbol</vt:lpstr>
      <vt:lpstr>Times New Roman</vt:lpstr>
      <vt:lpstr>Wingdings 2</vt:lpstr>
      <vt:lpstr>View</vt:lpstr>
      <vt:lpstr>Advanced Health Economics</vt:lpstr>
      <vt:lpstr>Last time: Patient-Physician Interactions</vt:lpstr>
      <vt:lpstr>Case Study: Measuring Altruism in Development Context</vt:lpstr>
      <vt:lpstr>Methodology: Audit Study</vt:lpstr>
      <vt:lpstr>Results</vt:lpstr>
      <vt:lpstr>Market Equilibria &amp;  Structural Estimation in HEcon</vt:lpstr>
      <vt:lpstr>Defining a competitive equilibrium?</vt:lpstr>
      <vt:lpstr>How do we model equilibria? </vt:lpstr>
      <vt:lpstr>Structural Models: Resources</vt:lpstr>
      <vt:lpstr>Structural Models: From IO to health</vt:lpstr>
      <vt:lpstr>Structural Models: From IO to health</vt:lpstr>
      <vt:lpstr>Structural Models: From IO to health</vt:lpstr>
      <vt:lpstr>Structural Models: From IO to health</vt:lpstr>
      <vt:lpstr>Structural Models: Estimation</vt:lpstr>
      <vt:lpstr>Dangers of Structural Modeling</vt:lpstr>
      <vt:lpstr>Gaynor &amp; Town (2012) Gowisankaran, Nevo, and Town (2015)</vt:lpstr>
      <vt:lpstr>What does competition look like in health care?</vt:lpstr>
      <vt:lpstr>Competition is limited in health -- even in the Netherlands!</vt:lpstr>
      <vt:lpstr>What does competition look like in health care?</vt:lpstr>
      <vt:lpstr>What does competition look like in health care?</vt:lpstr>
      <vt:lpstr>How do we solve a dynamic model? </vt:lpstr>
      <vt:lpstr>How do we solve a dynamic model? </vt:lpstr>
      <vt:lpstr>Simple merger (Gowisankaran, Nevo, &amp; Town, 2015)  </vt:lpstr>
      <vt:lpstr>Simple merger (Gowisankaran, Nevo, &amp; Town, 2015)  </vt:lpstr>
      <vt:lpstr>Second stage: patient choice of hospital</vt:lpstr>
      <vt:lpstr>Second stage: patient choice of hospital</vt:lpstr>
      <vt:lpstr>Type 1 Extreme Value </vt:lpstr>
      <vt:lpstr>First stage: MCO/hospital bargaining</vt:lpstr>
      <vt:lpstr>First stage: MCO/hospital bargaining</vt:lpstr>
      <vt:lpstr>First stage: MCO/hospital bargaining</vt:lpstr>
      <vt:lpstr>First stage: MCO/hospital bargaining</vt:lpstr>
      <vt:lpstr>First stage: MCO/hospital bargaining</vt:lpstr>
      <vt:lpstr>Estimation (1/2)</vt:lpstr>
      <vt:lpstr>Estimation (2/2)</vt:lpstr>
      <vt:lpstr>Structural Parameters</vt:lpstr>
      <vt:lpstr>Counterfactuals</vt:lpstr>
      <vt:lpstr>Extension/Follow-up work </vt:lpstr>
      <vt:lpstr>Gaynor, Ho, &amp; Town (2015)</vt:lpstr>
      <vt:lpstr>What about patient plan choice and bargaining?</vt:lpstr>
      <vt:lpstr>What about patient plan choice and bargaining?</vt:lpstr>
      <vt:lpstr>Extension of earlier model</vt:lpstr>
      <vt:lpstr>A Simple Bargaining Model: Equilibrium </vt:lpstr>
      <vt:lpstr>A Simple Bargaining Model </vt:lpstr>
      <vt:lpstr>A Simple Bargaining Model </vt:lpstr>
      <vt:lpstr>Type 1 Extreme Value </vt:lpstr>
      <vt:lpstr>Patient-Hospital Choice: Logit Probabilities </vt:lpstr>
      <vt:lpstr>Patient-Hospital Choice: Logit Probabilities </vt:lpstr>
      <vt:lpstr>Side note: Patient-Plan Choice </vt:lpstr>
      <vt:lpstr>Side note: Patient-Plan Choice </vt:lpstr>
      <vt:lpstr>Side note: Patient-Plan Choice </vt:lpstr>
      <vt:lpstr>How do plans choose features?</vt:lpstr>
      <vt:lpstr>How do plans choose features?</vt:lpstr>
      <vt:lpstr>What does a insurer-hospital contract look like? </vt:lpstr>
      <vt:lpstr>What does a insurer-hospital contract look like? </vt:lpstr>
      <vt:lpstr>What does a insurer-hospital contract look like? </vt:lpstr>
      <vt:lpstr>What does a insurer-hospital contract look like? </vt:lpstr>
      <vt:lpstr>What does a insurer-hospital contract look like? </vt:lpstr>
      <vt:lpstr>What does a insurer-hospital contract look like? </vt:lpstr>
      <vt:lpstr>One Note on Estimation / Solutions </vt:lpstr>
      <vt:lpstr>One Note on Welfare </vt:lpstr>
      <vt:lpstr>Lots of other modeling choices!</vt:lpstr>
      <vt:lpstr>Presentations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177</cp:revision>
  <dcterms:created xsi:type="dcterms:W3CDTF">2011-01-10T00:42:42Z</dcterms:created>
  <dcterms:modified xsi:type="dcterms:W3CDTF">2024-02-22T19:18:01Z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